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26" r:id="rId3"/>
    <p:sldId id="328" r:id="rId4"/>
    <p:sldId id="329" r:id="rId5"/>
    <p:sldId id="287" r:id="rId6"/>
    <p:sldId id="316" r:id="rId7"/>
    <p:sldId id="277" r:id="rId8"/>
    <p:sldId id="284" r:id="rId9"/>
    <p:sldId id="279" r:id="rId10"/>
    <p:sldId id="280" r:id="rId11"/>
    <p:sldId id="333" r:id="rId12"/>
    <p:sldId id="285" r:id="rId13"/>
    <p:sldId id="289" r:id="rId14"/>
    <p:sldId id="286" r:id="rId15"/>
    <p:sldId id="334" r:id="rId16"/>
    <p:sldId id="290" r:id="rId17"/>
    <p:sldId id="281" r:id="rId18"/>
    <p:sldId id="292" r:id="rId19"/>
    <p:sldId id="313" r:id="rId20"/>
    <p:sldId id="319" r:id="rId21"/>
    <p:sldId id="303" r:id="rId22"/>
    <p:sldId id="304" r:id="rId23"/>
    <p:sldId id="307" r:id="rId24"/>
    <p:sldId id="308" r:id="rId25"/>
    <p:sldId id="305" r:id="rId26"/>
    <p:sldId id="324" r:id="rId27"/>
    <p:sldId id="321" r:id="rId28"/>
    <p:sldId id="325" r:id="rId29"/>
    <p:sldId id="310" r:id="rId30"/>
    <p:sldId id="312" r:id="rId31"/>
    <p:sldId id="323" r:id="rId32"/>
    <p:sldId id="322" r:id="rId33"/>
    <p:sldId id="314" r:id="rId34"/>
    <p:sldId id="318" r:id="rId35"/>
    <p:sldId id="259" r:id="rId36"/>
    <p:sldId id="278" r:id="rId37"/>
    <p:sldId id="282" r:id="rId38"/>
    <p:sldId id="260" r:id="rId39"/>
    <p:sldId id="261" r:id="rId40"/>
    <p:sldId id="265" r:id="rId41"/>
    <p:sldId id="266" r:id="rId42"/>
    <p:sldId id="262" r:id="rId43"/>
    <p:sldId id="268" r:id="rId44"/>
    <p:sldId id="273" r:id="rId45"/>
    <p:sldId id="263" r:id="rId46"/>
    <p:sldId id="274" r:id="rId47"/>
    <p:sldId id="275" r:id="rId48"/>
    <p:sldId id="317" r:id="rId49"/>
    <p:sldId id="283" r:id="rId50"/>
    <p:sldId id="330" r:id="rId51"/>
    <p:sldId id="331" r:id="rId52"/>
    <p:sldId id="332" r:id="rId53"/>
    <p:sldId id="320" r:id="rId54"/>
    <p:sldId id="264" r:id="rId5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senza titolo" id="{FBAAC3BD-6880-4A9D-9E0F-7476FA6900A5}">
          <p14:sldIdLst>
            <p14:sldId id="256"/>
            <p14:sldId id="326"/>
            <p14:sldId id="328"/>
            <p14:sldId id="329"/>
            <p14:sldId id="287"/>
            <p14:sldId id="316"/>
            <p14:sldId id="277"/>
            <p14:sldId id="284"/>
            <p14:sldId id="279"/>
            <p14:sldId id="280"/>
            <p14:sldId id="333"/>
            <p14:sldId id="285"/>
            <p14:sldId id="289"/>
            <p14:sldId id="286"/>
            <p14:sldId id="334"/>
            <p14:sldId id="290"/>
            <p14:sldId id="281"/>
            <p14:sldId id="292"/>
            <p14:sldId id="313"/>
            <p14:sldId id="319"/>
            <p14:sldId id="303"/>
            <p14:sldId id="304"/>
            <p14:sldId id="307"/>
            <p14:sldId id="308"/>
            <p14:sldId id="305"/>
            <p14:sldId id="324"/>
            <p14:sldId id="321"/>
            <p14:sldId id="325"/>
            <p14:sldId id="310"/>
            <p14:sldId id="312"/>
            <p14:sldId id="323"/>
            <p14:sldId id="322"/>
            <p14:sldId id="314"/>
            <p14:sldId id="318"/>
            <p14:sldId id="259"/>
            <p14:sldId id="278"/>
            <p14:sldId id="282"/>
            <p14:sldId id="260"/>
            <p14:sldId id="261"/>
            <p14:sldId id="265"/>
            <p14:sldId id="266"/>
            <p14:sldId id="262"/>
            <p14:sldId id="268"/>
            <p14:sldId id="273"/>
            <p14:sldId id="263"/>
            <p14:sldId id="274"/>
            <p14:sldId id="275"/>
            <p14:sldId id="317"/>
            <p14:sldId id="283"/>
            <p14:sldId id="330"/>
            <p14:sldId id="331"/>
            <p14:sldId id="332"/>
            <p14:sldId id="320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2CC"/>
    <a:srgbClr val="E2F0D9"/>
    <a:srgbClr val="33CC33"/>
    <a:srgbClr val="D14124"/>
    <a:srgbClr val="EB3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94633" autoAdjust="0"/>
  </p:normalViewPr>
  <p:slideViewPr>
    <p:cSldViewPr snapToGrid="0" snapToObjects="1">
      <p:cViewPr varScale="1">
        <p:scale>
          <a:sx n="108" d="100"/>
          <a:sy n="108" d="100"/>
        </p:scale>
        <p:origin x="19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C68A3-539B-614C-AEED-9F3672566120}" type="datetimeFigureOut">
              <a:rPr lang="it-IT" smtClean="0"/>
              <a:t>23/03/2022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7824B-A553-014E-91C5-21C7C50A6C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26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825F9-C3E2-E147-B6D3-335C60204E37}" type="datetimeFigureOut">
              <a:rPr lang="it-IT" smtClean="0"/>
              <a:t>23/03/2022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8AB75-C383-C444-BAD8-6C37ACA01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6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8AB75-C383-C444-BAD8-6C37ACA0136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641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8AB75-C383-C444-BAD8-6C37ACA0136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13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8AB75-C383-C444-BAD8-6C37ACA0136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55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 userDrawn="1"/>
        </p:nvSpPr>
        <p:spPr>
          <a:xfrm>
            <a:off x="474343" y="2493698"/>
            <a:ext cx="8231383" cy="4013942"/>
          </a:xfrm>
          <a:prstGeom prst="rect">
            <a:avLst/>
          </a:prstGeom>
          <a:solidFill>
            <a:srgbClr val="EB30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40000" y="2988000"/>
            <a:ext cx="6400800" cy="1080000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4480"/>
              </a:lnSpc>
              <a:defRPr sz="44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40000" y="4392000"/>
            <a:ext cx="6400800" cy="626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20"/>
              </a:lnSpc>
              <a:buNone/>
              <a:defRPr sz="3000">
                <a:solidFill>
                  <a:srgbClr val="FFFFFF"/>
                </a:solidFill>
                <a:latin typeface="Helvetica Neue LT Std 55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1" y="176196"/>
            <a:ext cx="4944963" cy="32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2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0000" y="306000"/>
            <a:ext cx="7171200" cy="514800"/>
          </a:xfrm>
          <a:prstGeom prst="rect">
            <a:avLst/>
          </a:prstGeom>
        </p:spPr>
        <p:txBody>
          <a:bodyPr anchor="ctr" anchorCtr="0"/>
          <a:lstStyle>
            <a:lvl1pPr>
              <a:defRPr b="1" i="0">
                <a:latin typeface="Helvetica Neue"/>
                <a:cs typeface="Helvetica Neue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40000" y="2394000"/>
            <a:ext cx="6562800" cy="3391200"/>
          </a:xfrm>
          <a:prstGeom prst="rect">
            <a:avLst/>
          </a:prstGeom>
        </p:spPr>
        <p:txBody>
          <a:bodyPr numCol="2" spcCol="360000">
            <a:normAutofit/>
          </a:bodyPr>
          <a:lstStyle>
            <a:lvl1pPr marL="0" indent="0" algn="just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  <a:prstGeom prst="rect">
            <a:avLst/>
          </a:prstGeom>
        </p:spPr>
        <p:txBody>
          <a:bodyPr anchor="t" anchorCtr="0"/>
          <a:lstStyle>
            <a:lvl1pPr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fld id="{E0F8B7D7-B5E3-644D-9856-CC0934E6905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842400"/>
            <a:ext cx="7171200" cy="32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600" b="0" i="0">
                <a:solidFill>
                  <a:srgbClr val="595959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Immagine 10" descr="unimo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7" y="6339386"/>
            <a:ext cx="935998" cy="175104"/>
          </a:xfrm>
          <a:prstGeom prst="rect">
            <a:avLst/>
          </a:prstGeom>
        </p:spPr>
      </p:pic>
      <p:sp>
        <p:nvSpPr>
          <p:cNvPr id="9" name="Segnaposto data 3"/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  <a:prstGeom prst="rect">
            <a:avLst/>
          </a:prstGeom>
        </p:spPr>
        <p:txBody>
          <a:bodyPr anchor="t" anchorCtr="0"/>
          <a:lstStyle>
            <a:lvl1pPr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it-IT" dirty="0"/>
              <a:t>gg/mm/</a:t>
            </a:r>
            <a:r>
              <a:rPr lang="it-IT" dirty="0" err="1"/>
              <a:t>aaaa</a:t>
            </a:r>
            <a:endParaRPr lang="it-IT" dirty="0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  <a:prstGeom prst="rect">
            <a:avLst/>
          </a:prstGeom>
        </p:spPr>
        <p:txBody>
          <a:bodyPr anchor="t" anchorCtr="0"/>
          <a:lstStyle>
            <a:lvl1pPr algn="l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it-IT" dirty="0"/>
              <a:t>Nome insegnamento</a:t>
            </a:r>
          </a:p>
        </p:txBody>
      </p:sp>
    </p:spTree>
    <p:extLst>
      <p:ext uri="{BB962C8B-B14F-4D97-AF65-F5344CB8AC3E}">
        <p14:creationId xmlns:p14="http://schemas.microsoft.com/office/powerpoint/2010/main" val="36264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1440000" y="306000"/>
            <a:ext cx="7171200" cy="514800"/>
          </a:xfrm>
          <a:prstGeom prst="rect">
            <a:avLst/>
          </a:prstGeom>
        </p:spPr>
        <p:txBody>
          <a:bodyPr anchor="ctr" anchorCtr="0"/>
          <a:lstStyle>
            <a:lvl1pPr>
              <a:defRPr b="1" i="0">
                <a:latin typeface="Helvetica Neue"/>
                <a:cs typeface="Helvetica Neue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440000" y="2394000"/>
            <a:ext cx="6562800" cy="3391200"/>
          </a:xfrm>
          <a:prstGeom prst="rect">
            <a:avLst/>
          </a:prstGeom>
        </p:spPr>
        <p:txBody>
          <a:bodyPr numCol="1" spcCol="360000">
            <a:normAutofit/>
          </a:bodyPr>
          <a:lstStyle>
            <a:lvl1pPr marL="0" indent="0" algn="just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  <a:prstGeom prst="rect">
            <a:avLst/>
          </a:prstGeom>
        </p:spPr>
        <p:txBody>
          <a:bodyPr anchor="t" anchorCtr="0"/>
          <a:lstStyle>
            <a:lvl1pPr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it-IT" dirty="0"/>
              <a:t>gg/mm/</a:t>
            </a:r>
            <a:r>
              <a:rPr lang="it-IT" dirty="0" err="1"/>
              <a:t>aaaa</a:t>
            </a:r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  <a:prstGeom prst="rect">
            <a:avLst/>
          </a:prstGeom>
        </p:spPr>
        <p:txBody>
          <a:bodyPr anchor="t" anchorCtr="0"/>
          <a:lstStyle>
            <a:lvl1pPr algn="l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it-IT" dirty="0"/>
              <a:t>Nome insegnamento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  <a:prstGeom prst="rect">
            <a:avLst/>
          </a:prstGeom>
        </p:spPr>
        <p:txBody>
          <a:bodyPr anchor="t" anchorCtr="0"/>
          <a:lstStyle>
            <a:lvl1pPr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fld id="{E0F8B7D7-B5E3-644D-9856-CC0934E6905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842400"/>
            <a:ext cx="7171200" cy="32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600" b="0" i="0">
                <a:solidFill>
                  <a:srgbClr val="595959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9" name="Immagine 8" descr="unimo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7" y="6339386"/>
            <a:ext cx="935998" cy="1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7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44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3.jpg"/><Relationship Id="rId4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A2B452F2-7C9E-4D68-846A-18C2E61A0D60}"/>
              </a:ext>
            </a:extLst>
          </p:cNvPr>
          <p:cNvSpPr/>
          <p:nvPr/>
        </p:nvSpPr>
        <p:spPr>
          <a:xfrm>
            <a:off x="363898" y="2295331"/>
            <a:ext cx="8462865" cy="4245428"/>
          </a:xfrm>
          <a:prstGeom prst="rect">
            <a:avLst/>
          </a:prstGeom>
          <a:solidFill>
            <a:srgbClr val="D141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2596B8F-7E00-4A04-8E1A-DEFCCC11F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897" y="3041268"/>
            <a:ext cx="8462865" cy="871304"/>
          </a:xfrm>
        </p:spPr>
        <p:txBody>
          <a:bodyPr/>
          <a:lstStyle/>
          <a:p>
            <a:pPr algn="ctr"/>
            <a:r>
              <a:rPr lang="it-IT" dirty="0" err="1">
                <a:latin typeface="+mj-lt"/>
              </a:rPr>
              <a:t>Perception</a:t>
            </a:r>
            <a:r>
              <a:rPr lang="it-IT" dirty="0">
                <a:latin typeface="+mj-lt"/>
              </a:rPr>
              <a:t>, </a:t>
            </a:r>
            <a:r>
              <a:rPr lang="it-IT" dirty="0" err="1">
                <a:latin typeface="+mj-lt"/>
              </a:rPr>
              <a:t>Reasoning</a:t>
            </a:r>
            <a:r>
              <a:rPr lang="it-IT" dirty="0">
                <a:latin typeface="+mj-lt"/>
              </a:rPr>
              <a:t>, Action: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632CED0B-6EFE-4B09-8710-73C87AC92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97" y="3912607"/>
            <a:ext cx="8462865" cy="626400"/>
          </a:xfrm>
        </p:spPr>
        <p:txBody>
          <a:bodyPr/>
          <a:lstStyle/>
          <a:p>
            <a:pPr algn="ctr"/>
            <a:r>
              <a:rPr lang="it-IT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New </a:t>
            </a:r>
            <a:r>
              <a:rPr lang="it-IT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Frontier</a:t>
            </a:r>
            <a:r>
              <a:rPr lang="it-IT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Embodied AI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A0BF1E2-7028-4B1F-A36B-26745585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8" y="512613"/>
            <a:ext cx="3470915" cy="1250022"/>
          </a:xfrm>
          <a:prstGeom prst="rect">
            <a:avLst/>
          </a:prstGeom>
        </p:spPr>
      </p:pic>
      <p:pic>
        <p:nvPicPr>
          <p:cNvPr id="1026" name="Picture 2" descr="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9" y="873588"/>
            <a:ext cx="4468110" cy="70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ttotitolo 4">
            <a:extLst>
              <a:ext uri="{FF2B5EF4-FFF2-40B4-BE49-F238E27FC236}">
                <a16:creationId xmlns:a16="http://schemas.microsoft.com/office/drawing/2014/main" id="{6CA35643-C162-4D25-B2C1-AFEC48C8CFAB}"/>
              </a:ext>
            </a:extLst>
          </p:cNvPr>
          <p:cNvSpPr txBox="1">
            <a:spLocks/>
          </p:cNvSpPr>
          <p:nvPr/>
        </p:nvSpPr>
        <p:spPr>
          <a:xfrm>
            <a:off x="363898" y="4867115"/>
            <a:ext cx="8462865" cy="99215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3120"/>
              </a:lnSpc>
              <a:spcBef>
                <a:spcPct val="20000"/>
              </a:spcBef>
              <a:buFont typeface="Arial"/>
              <a:buNone/>
              <a:defRPr sz="3000" kern="1200">
                <a:solidFill>
                  <a:srgbClr val="FFFFFF"/>
                </a:solidFill>
                <a:latin typeface="Helvetica Neue LT Std 55 Roman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Federico Landi</a:t>
            </a:r>
          </a:p>
          <a:p>
            <a:pPr algn="ctr">
              <a:lnSpc>
                <a:spcPct val="100000"/>
              </a:lnSpc>
            </a:pP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Tutor: Prof. Rita Cucchiara</a:t>
            </a:r>
          </a:p>
          <a:p>
            <a:pPr algn="ctr">
              <a:lnSpc>
                <a:spcPct val="100000"/>
              </a:lnSpc>
            </a:pP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Coordinator: Prof. Sonia Bergamaschi</a:t>
            </a:r>
          </a:p>
        </p:txBody>
      </p:sp>
      <p:sp>
        <p:nvSpPr>
          <p:cNvPr id="8" name="Sottotitolo 4">
            <a:extLst>
              <a:ext uri="{FF2B5EF4-FFF2-40B4-BE49-F238E27FC236}">
                <a16:creationId xmlns:a16="http://schemas.microsoft.com/office/drawing/2014/main" id="{0426232F-CD28-4424-9A1F-BED639CEC081}"/>
              </a:ext>
            </a:extLst>
          </p:cNvPr>
          <p:cNvSpPr txBox="1">
            <a:spLocks/>
          </p:cNvSpPr>
          <p:nvPr/>
        </p:nvSpPr>
        <p:spPr>
          <a:xfrm>
            <a:off x="363898" y="6169621"/>
            <a:ext cx="8462865" cy="37114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3120"/>
              </a:lnSpc>
              <a:spcBef>
                <a:spcPct val="20000"/>
              </a:spcBef>
              <a:buFont typeface="Arial"/>
              <a:buNone/>
              <a:defRPr sz="3000" kern="1200">
                <a:solidFill>
                  <a:srgbClr val="FFFFFF"/>
                </a:solidFill>
                <a:latin typeface="Helvetica Neue LT Std 55 Roman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											25/03/2022</a:t>
            </a:r>
          </a:p>
        </p:txBody>
      </p:sp>
    </p:spTree>
    <p:extLst>
      <p:ext uri="{BB962C8B-B14F-4D97-AF65-F5344CB8AC3E}">
        <p14:creationId xmlns:p14="http://schemas.microsoft.com/office/powerpoint/2010/main" val="3703422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7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6276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Limitations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Peephole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Connections</a:t>
            </a:r>
          </a:p>
        </p:txBody>
      </p:sp>
      <p:pic>
        <p:nvPicPr>
          <p:cNvPr id="8" name="Google Shape;641;p23">
            <a:extLst>
              <a:ext uri="{FF2B5EF4-FFF2-40B4-BE49-F238E27FC236}">
                <a16:creationId xmlns:a16="http://schemas.microsoft.com/office/drawing/2014/main" id="{3467C1D3-295E-47AE-B1D4-73BDC7F345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8625" y="2089044"/>
            <a:ext cx="4756321" cy="9760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38;p23">
            <a:extLst>
              <a:ext uri="{FF2B5EF4-FFF2-40B4-BE49-F238E27FC236}">
                <a16:creationId xmlns:a16="http://schemas.microsoft.com/office/drawing/2014/main" id="{EEA1A88C-2BB6-47D2-9C0C-FF2B873575E0}"/>
              </a:ext>
            </a:extLst>
          </p:cNvPr>
          <p:cNvSpPr txBox="1"/>
          <p:nvPr/>
        </p:nvSpPr>
        <p:spPr>
          <a:xfrm>
            <a:off x="670938" y="1158985"/>
            <a:ext cx="34041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So,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maybe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state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not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useful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" name="Google Shape;639;p23">
            <a:extLst>
              <a:ext uri="{FF2B5EF4-FFF2-40B4-BE49-F238E27FC236}">
                <a16:creationId xmlns:a16="http://schemas.microsoft.com/office/drawing/2014/main" id="{2BD5389B-CB76-49D1-A7A3-5262624931DB}"/>
              </a:ext>
            </a:extLst>
          </p:cNvPr>
          <p:cNvSpPr txBox="1"/>
          <p:nvPr/>
        </p:nvSpPr>
        <p:spPr>
          <a:xfrm>
            <a:off x="4438835" y="1158985"/>
            <a:ext cx="26100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More like a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learning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issue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…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1" name="Google Shape;640;p23">
            <a:extLst>
              <a:ext uri="{FF2B5EF4-FFF2-40B4-BE49-F238E27FC236}">
                <a16:creationId xmlns:a16="http://schemas.microsoft.com/office/drawing/2014/main" id="{2709E8DC-67B6-4E22-9B65-DFB748B899D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075124" y="1328242"/>
            <a:ext cx="36371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686F255-8C53-4670-A2CB-7F21DB16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626" y="3803249"/>
            <a:ext cx="3366172" cy="286124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909C4555-5FB7-40DB-9C3E-5730BC75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625" y="3222775"/>
            <a:ext cx="3825026" cy="286124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00038EC-702C-41A6-A8CF-EB00BD6CD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625" y="4382405"/>
            <a:ext cx="2479741" cy="286124"/>
          </a:xfrm>
          <a:prstGeom prst="rect">
            <a:avLst/>
          </a:prstGeom>
        </p:spPr>
      </p:pic>
      <p:sp>
        <p:nvSpPr>
          <p:cNvPr id="24" name="Google Shape;669;p24">
            <a:extLst>
              <a:ext uri="{FF2B5EF4-FFF2-40B4-BE49-F238E27FC236}">
                <a16:creationId xmlns:a16="http://schemas.microsoft.com/office/drawing/2014/main" id="{FEA470E0-0339-4F27-A5E2-C6B631349A43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4" name="Segnaposto data 5">
            <a:extLst>
              <a:ext uri="{FF2B5EF4-FFF2-40B4-BE49-F238E27FC236}">
                <a16:creationId xmlns:a16="http://schemas.microsoft.com/office/drawing/2014/main" id="{40C3EA9A-32F6-436E-97EB-62DF225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15" name="Segnaposto piè di pagina 6">
            <a:extLst>
              <a:ext uri="{FF2B5EF4-FFF2-40B4-BE49-F238E27FC236}">
                <a16:creationId xmlns:a16="http://schemas.microsoft.com/office/drawing/2014/main" id="{AC0FFA05-891F-417D-B895-4FAE2CD0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106893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7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6276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Limitations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Peephole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Connections</a:t>
            </a:r>
          </a:p>
        </p:txBody>
      </p:sp>
      <p:pic>
        <p:nvPicPr>
          <p:cNvPr id="8" name="Google Shape;641;p23">
            <a:extLst>
              <a:ext uri="{FF2B5EF4-FFF2-40B4-BE49-F238E27FC236}">
                <a16:creationId xmlns:a16="http://schemas.microsoft.com/office/drawing/2014/main" id="{3467C1D3-295E-47AE-B1D4-73BDC7F345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8625" y="2089044"/>
            <a:ext cx="4756321" cy="9760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38;p23">
            <a:extLst>
              <a:ext uri="{FF2B5EF4-FFF2-40B4-BE49-F238E27FC236}">
                <a16:creationId xmlns:a16="http://schemas.microsoft.com/office/drawing/2014/main" id="{EEA1A88C-2BB6-47D2-9C0C-FF2B873575E0}"/>
              </a:ext>
            </a:extLst>
          </p:cNvPr>
          <p:cNvSpPr txBox="1"/>
          <p:nvPr/>
        </p:nvSpPr>
        <p:spPr>
          <a:xfrm>
            <a:off x="670938" y="1158985"/>
            <a:ext cx="34041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So,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maybe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state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not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useful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" name="Google Shape;639;p23">
            <a:extLst>
              <a:ext uri="{FF2B5EF4-FFF2-40B4-BE49-F238E27FC236}">
                <a16:creationId xmlns:a16="http://schemas.microsoft.com/office/drawing/2014/main" id="{2BD5389B-CB76-49D1-A7A3-5262624931DB}"/>
              </a:ext>
            </a:extLst>
          </p:cNvPr>
          <p:cNvSpPr txBox="1"/>
          <p:nvPr/>
        </p:nvSpPr>
        <p:spPr>
          <a:xfrm>
            <a:off x="4438835" y="1158985"/>
            <a:ext cx="26100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More like a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learning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issue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…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1" name="Google Shape;640;p23">
            <a:extLst>
              <a:ext uri="{FF2B5EF4-FFF2-40B4-BE49-F238E27FC236}">
                <a16:creationId xmlns:a16="http://schemas.microsoft.com/office/drawing/2014/main" id="{2709E8DC-67B6-4E22-9B65-DFB748B899D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075124" y="1328242"/>
            <a:ext cx="36371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686F255-8C53-4670-A2CB-7F21DB16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626" y="3803249"/>
            <a:ext cx="3366172" cy="286124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909C4555-5FB7-40DB-9C3E-5730BC75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625" y="3222775"/>
            <a:ext cx="3825026" cy="286124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00038EC-702C-41A6-A8CF-EB00BD6CD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625" y="4382405"/>
            <a:ext cx="2479741" cy="28612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1576AD9D-DC84-4814-8290-7C9E39E96EF6}"/>
              </a:ext>
            </a:extLst>
          </p:cNvPr>
          <p:cNvSpPr/>
          <p:nvPr/>
        </p:nvSpPr>
        <p:spPr>
          <a:xfrm>
            <a:off x="1135106" y="3737499"/>
            <a:ext cx="3613211" cy="39684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Google Shape;639;p23">
            <a:extLst>
              <a:ext uri="{FF2B5EF4-FFF2-40B4-BE49-F238E27FC236}">
                <a16:creationId xmlns:a16="http://schemas.microsoft.com/office/drawing/2014/main" id="{A0342530-EEC0-45A4-8E27-59D5F000E4E8}"/>
              </a:ext>
            </a:extLst>
          </p:cNvPr>
          <p:cNvSpPr txBox="1"/>
          <p:nvPr/>
        </p:nvSpPr>
        <p:spPr>
          <a:xfrm>
            <a:off x="5369772" y="3657303"/>
            <a:ext cx="33581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Generally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unbounded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 can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grow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linearly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with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number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of time steps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21" name="Google Shape;640;p23">
            <a:extLst>
              <a:ext uri="{FF2B5EF4-FFF2-40B4-BE49-F238E27FC236}">
                <a16:creationId xmlns:a16="http://schemas.microsoft.com/office/drawing/2014/main" id="{66418E10-ECFF-4468-AA23-B92AACE979A6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006061" y="3949671"/>
            <a:ext cx="36371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" name="Google Shape;669;p24">
            <a:extLst>
              <a:ext uri="{FF2B5EF4-FFF2-40B4-BE49-F238E27FC236}">
                <a16:creationId xmlns:a16="http://schemas.microsoft.com/office/drawing/2014/main" id="{FEA470E0-0339-4F27-A5E2-C6B631349A43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7" name="Segnaposto data 5">
            <a:extLst>
              <a:ext uri="{FF2B5EF4-FFF2-40B4-BE49-F238E27FC236}">
                <a16:creationId xmlns:a16="http://schemas.microsoft.com/office/drawing/2014/main" id="{10F793D5-2DB2-425C-9621-DAD52AAE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22" name="Segnaposto piè di pagina 6">
            <a:extLst>
              <a:ext uri="{FF2B5EF4-FFF2-40B4-BE49-F238E27FC236}">
                <a16:creationId xmlns:a16="http://schemas.microsoft.com/office/drawing/2014/main" id="{877B2AA8-214D-4743-AB46-1B9388D3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2012660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7</a:t>
            </a:r>
          </a:p>
        </p:txBody>
      </p:sp>
      <p:pic>
        <p:nvPicPr>
          <p:cNvPr id="8" name="Google Shape;641;p23">
            <a:extLst>
              <a:ext uri="{FF2B5EF4-FFF2-40B4-BE49-F238E27FC236}">
                <a16:creationId xmlns:a16="http://schemas.microsoft.com/office/drawing/2014/main" id="{3467C1D3-295E-47AE-B1D4-73BDC7F345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8625" y="2089044"/>
            <a:ext cx="4756321" cy="9760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38;p23">
            <a:extLst>
              <a:ext uri="{FF2B5EF4-FFF2-40B4-BE49-F238E27FC236}">
                <a16:creationId xmlns:a16="http://schemas.microsoft.com/office/drawing/2014/main" id="{EEA1A88C-2BB6-47D2-9C0C-FF2B873575E0}"/>
              </a:ext>
            </a:extLst>
          </p:cNvPr>
          <p:cNvSpPr txBox="1"/>
          <p:nvPr/>
        </p:nvSpPr>
        <p:spPr>
          <a:xfrm>
            <a:off x="670938" y="1158985"/>
            <a:ext cx="34041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So,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maybe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state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not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useful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" name="Google Shape;639;p23">
            <a:extLst>
              <a:ext uri="{FF2B5EF4-FFF2-40B4-BE49-F238E27FC236}">
                <a16:creationId xmlns:a16="http://schemas.microsoft.com/office/drawing/2014/main" id="{2BD5389B-CB76-49D1-A7A3-5262624931DB}"/>
              </a:ext>
            </a:extLst>
          </p:cNvPr>
          <p:cNvSpPr txBox="1"/>
          <p:nvPr/>
        </p:nvSpPr>
        <p:spPr>
          <a:xfrm>
            <a:off x="4438835" y="1158985"/>
            <a:ext cx="26100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More like a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learning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issue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…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1" name="Google Shape;640;p23">
            <a:extLst>
              <a:ext uri="{FF2B5EF4-FFF2-40B4-BE49-F238E27FC236}">
                <a16:creationId xmlns:a16="http://schemas.microsoft.com/office/drawing/2014/main" id="{2709E8DC-67B6-4E22-9B65-DFB748B899D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075124" y="1328242"/>
            <a:ext cx="36371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686F255-8C53-4670-A2CB-7F21DB16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626" y="3803249"/>
            <a:ext cx="3366172" cy="286124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909C4555-5FB7-40DB-9C3E-5730BC75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625" y="3222775"/>
            <a:ext cx="3825026" cy="286124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00038EC-702C-41A6-A8CF-EB00BD6CD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625" y="4382405"/>
            <a:ext cx="2479741" cy="28612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1576AD9D-DC84-4814-8290-7C9E39E96EF6}"/>
              </a:ext>
            </a:extLst>
          </p:cNvPr>
          <p:cNvSpPr/>
          <p:nvPr/>
        </p:nvSpPr>
        <p:spPr>
          <a:xfrm>
            <a:off x="1135106" y="3737499"/>
            <a:ext cx="3613211" cy="39684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Google Shape;639;p23">
            <a:extLst>
              <a:ext uri="{FF2B5EF4-FFF2-40B4-BE49-F238E27FC236}">
                <a16:creationId xmlns:a16="http://schemas.microsoft.com/office/drawing/2014/main" id="{A0342530-EEC0-45A4-8E27-59D5F000E4E8}"/>
              </a:ext>
            </a:extLst>
          </p:cNvPr>
          <p:cNvSpPr txBox="1"/>
          <p:nvPr/>
        </p:nvSpPr>
        <p:spPr>
          <a:xfrm>
            <a:off x="5369772" y="3657303"/>
            <a:ext cx="33581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Generally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unbounded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 can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grow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linearly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with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number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of time steps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21" name="Google Shape;640;p23">
            <a:extLst>
              <a:ext uri="{FF2B5EF4-FFF2-40B4-BE49-F238E27FC236}">
                <a16:creationId xmlns:a16="http://schemas.microsoft.com/office/drawing/2014/main" id="{66418E10-ECFF-4468-AA23-B92AACE979A6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006061" y="3949671"/>
            <a:ext cx="36371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1D54D13E-8029-43E9-8D08-4698BFE4154A}"/>
              </a:ext>
            </a:extLst>
          </p:cNvPr>
          <p:cNvSpPr/>
          <p:nvPr/>
        </p:nvSpPr>
        <p:spPr>
          <a:xfrm>
            <a:off x="4191920" y="2035575"/>
            <a:ext cx="1241214" cy="10729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6EA02BE-480E-40AB-83F3-044DA4B7D543}"/>
              </a:ext>
            </a:extLst>
          </p:cNvPr>
          <p:cNvSpPr txBox="1"/>
          <p:nvPr/>
        </p:nvSpPr>
        <p:spPr>
          <a:xfrm>
            <a:off x="378426" y="308318"/>
            <a:ext cx="6276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Limitations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Peephole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Connections</a:t>
            </a:r>
          </a:p>
        </p:txBody>
      </p:sp>
      <p:sp>
        <p:nvSpPr>
          <p:cNvPr id="23" name="Google Shape;669;p24">
            <a:extLst>
              <a:ext uri="{FF2B5EF4-FFF2-40B4-BE49-F238E27FC236}">
                <a16:creationId xmlns:a16="http://schemas.microsoft.com/office/drawing/2014/main" id="{CB5D20E0-0A8C-4454-B7B3-EAED43ACF670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4" name="Segnaposto data 5">
            <a:extLst>
              <a:ext uri="{FF2B5EF4-FFF2-40B4-BE49-F238E27FC236}">
                <a16:creationId xmlns:a16="http://schemas.microsoft.com/office/drawing/2014/main" id="{59CAF650-403D-48BE-8557-ACF85B8A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25" name="Segnaposto piè di pagina 6">
            <a:extLst>
              <a:ext uri="{FF2B5EF4-FFF2-40B4-BE49-F238E27FC236}">
                <a16:creationId xmlns:a16="http://schemas.microsoft.com/office/drawing/2014/main" id="{8BD15FD7-D690-42C2-A003-8434B9B0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86976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7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pic>
        <p:nvPicPr>
          <p:cNvPr id="8" name="Google Shape;641;p23">
            <a:extLst>
              <a:ext uri="{FF2B5EF4-FFF2-40B4-BE49-F238E27FC236}">
                <a16:creationId xmlns:a16="http://schemas.microsoft.com/office/drawing/2014/main" id="{3467C1D3-295E-47AE-B1D4-73BDC7F345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8625" y="2089044"/>
            <a:ext cx="4756321" cy="9760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38;p23">
            <a:extLst>
              <a:ext uri="{FF2B5EF4-FFF2-40B4-BE49-F238E27FC236}">
                <a16:creationId xmlns:a16="http://schemas.microsoft.com/office/drawing/2014/main" id="{EEA1A88C-2BB6-47D2-9C0C-FF2B873575E0}"/>
              </a:ext>
            </a:extLst>
          </p:cNvPr>
          <p:cNvSpPr txBox="1"/>
          <p:nvPr/>
        </p:nvSpPr>
        <p:spPr>
          <a:xfrm>
            <a:off x="670938" y="1158985"/>
            <a:ext cx="34041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So,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maybe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state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not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useful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" name="Google Shape;639;p23">
            <a:extLst>
              <a:ext uri="{FF2B5EF4-FFF2-40B4-BE49-F238E27FC236}">
                <a16:creationId xmlns:a16="http://schemas.microsoft.com/office/drawing/2014/main" id="{2BD5389B-CB76-49D1-A7A3-5262624931DB}"/>
              </a:ext>
            </a:extLst>
          </p:cNvPr>
          <p:cNvSpPr txBox="1"/>
          <p:nvPr/>
        </p:nvSpPr>
        <p:spPr>
          <a:xfrm>
            <a:off x="4438835" y="1158985"/>
            <a:ext cx="26100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More like a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learning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issue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…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1" name="Google Shape;640;p23">
            <a:extLst>
              <a:ext uri="{FF2B5EF4-FFF2-40B4-BE49-F238E27FC236}">
                <a16:creationId xmlns:a16="http://schemas.microsoft.com/office/drawing/2014/main" id="{2709E8DC-67B6-4E22-9B65-DFB748B899D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075124" y="1328242"/>
            <a:ext cx="36371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686F255-8C53-4670-A2CB-7F21DB16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626" y="3803249"/>
            <a:ext cx="3366172" cy="286124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909C4555-5FB7-40DB-9C3E-5730BC75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625" y="3222775"/>
            <a:ext cx="3825026" cy="286124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00038EC-702C-41A6-A8CF-EB00BD6CD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625" y="4382405"/>
            <a:ext cx="2479741" cy="28612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1576AD9D-DC84-4814-8290-7C9E39E96EF6}"/>
              </a:ext>
            </a:extLst>
          </p:cNvPr>
          <p:cNvSpPr/>
          <p:nvPr/>
        </p:nvSpPr>
        <p:spPr>
          <a:xfrm>
            <a:off x="1135106" y="3737499"/>
            <a:ext cx="3613211" cy="39684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Google Shape;639;p23">
            <a:extLst>
              <a:ext uri="{FF2B5EF4-FFF2-40B4-BE49-F238E27FC236}">
                <a16:creationId xmlns:a16="http://schemas.microsoft.com/office/drawing/2014/main" id="{A0342530-EEC0-45A4-8E27-59D5F000E4E8}"/>
              </a:ext>
            </a:extLst>
          </p:cNvPr>
          <p:cNvSpPr txBox="1"/>
          <p:nvPr/>
        </p:nvSpPr>
        <p:spPr>
          <a:xfrm>
            <a:off x="5369772" y="3657303"/>
            <a:ext cx="33581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Generally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unbounded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 can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grow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linearly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with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number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of time steps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21" name="Google Shape;640;p23">
            <a:extLst>
              <a:ext uri="{FF2B5EF4-FFF2-40B4-BE49-F238E27FC236}">
                <a16:creationId xmlns:a16="http://schemas.microsoft.com/office/drawing/2014/main" id="{66418E10-ECFF-4468-AA23-B92AACE979A6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006061" y="3949671"/>
            <a:ext cx="36371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1D54D13E-8029-43E9-8D08-4698BFE4154A}"/>
              </a:ext>
            </a:extLst>
          </p:cNvPr>
          <p:cNvSpPr/>
          <p:nvPr/>
        </p:nvSpPr>
        <p:spPr>
          <a:xfrm>
            <a:off x="4191920" y="2035575"/>
            <a:ext cx="1241214" cy="10729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Google Shape;638;p23">
            <a:extLst>
              <a:ext uri="{FF2B5EF4-FFF2-40B4-BE49-F238E27FC236}">
                <a16:creationId xmlns:a16="http://schemas.microsoft.com/office/drawing/2014/main" id="{732214B1-B377-4BD7-A570-8F7D70A2F538}"/>
              </a:ext>
            </a:extLst>
          </p:cNvPr>
          <p:cNvSpPr txBox="1"/>
          <p:nvPr/>
        </p:nvSpPr>
        <p:spPr>
          <a:xfrm>
            <a:off x="1047564" y="5332520"/>
            <a:ext cx="269080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Two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factors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of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instability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3" name="Google Shape;638;p23">
            <a:extLst>
              <a:ext uri="{FF2B5EF4-FFF2-40B4-BE49-F238E27FC236}">
                <a16:creationId xmlns:a16="http://schemas.microsoft.com/office/drawing/2014/main" id="{D051FF80-1587-46EE-A552-10ACB02D5470}"/>
              </a:ext>
            </a:extLst>
          </p:cNvPr>
          <p:cNvSpPr txBox="1"/>
          <p:nvPr/>
        </p:nvSpPr>
        <p:spPr>
          <a:xfrm>
            <a:off x="3492962" y="5226613"/>
            <a:ext cx="5000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it-IT" sz="1600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(1) </a:t>
            </a:r>
            <a:r>
              <a:rPr lang="it-IT" sz="1600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Unbounded</a:t>
            </a:r>
            <a:r>
              <a:rPr lang="it-IT" sz="1600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local</a:t>
            </a:r>
            <a:r>
              <a:rPr lang="it-IT" sz="1600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gradient</a:t>
            </a:r>
            <a:r>
              <a:rPr lang="it-IT" sz="1600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on </a:t>
            </a:r>
            <a:r>
              <a:rPr lang="it-IT" sz="1600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learnable</a:t>
            </a:r>
            <a:r>
              <a:rPr lang="it-IT" sz="1600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parameters</a:t>
            </a:r>
            <a:endParaRPr lang="it-IT" sz="1600" dirty="0">
              <a:solidFill>
                <a:schemeClr val="dk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(2)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Saturation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on the gates -&gt;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prevents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learning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E6AADEA-7B25-4C54-A3A0-1DC6D5037D6B}"/>
              </a:ext>
            </a:extLst>
          </p:cNvPr>
          <p:cNvSpPr txBox="1"/>
          <p:nvPr/>
        </p:nvSpPr>
        <p:spPr>
          <a:xfrm>
            <a:off x="378426" y="308318"/>
            <a:ext cx="6276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Limitations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Peephole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Connections</a:t>
            </a:r>
          </a:p>
        </p:txBody>
      </p:sp>
      <p:sp>
        <p:nvSpPr>
          <p:cNvPr id="25" name="Google Shape;669;p24">
            <a:extLst>
              <a:ext uri="{FF2B5EF4-FFF2-40B4-BE49-F238E27FC236}">
                <a16:creationId xmlns:a16="http://schemas.microsoft.com/office/drawing/2014/main" id="{4A9E5D7D-23D4-413B-9FBC-E4F0B060F40D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6" name="Segnaposto data 5">
            <a:extLst>
              <a:ext uri="{FF2B5EF4-FFF2-40B4-BE49-F238E27FC236}">
                <a16:creationId xmlns:a16="http://schemas.microsoft.com/office/drawing/2014/main" id="{1A4E08E7-9B04-4686-9033-86A34E83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33539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667;p24">
            <a:extLst>
              <a:ext uri="{FF2B5EF4-FFF2-40B4-BE49-F238E27FC236}">
                <a16:creationId xmlns:a16="http://schemas.microsoft.com/office/drawing/2014/main" id="{E56350F1-0B92-4927-A592-384D9BD830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8625" y="2085060"/>
            <a:ext cx="5615756" cy="9800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8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5363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Working Memory Connections</a:t>
            </a:r>
          </a:p>
        </p:txBody>
      </p:sp>
      <p:sp>
        <p:nvSpPr>
          <p:cNvPr id="9" name="Google Shape;638;p23">
            <a:extLst>
              <a:ext uri="{FF2B5EF4-FFF2-40B4-BE49-F238E27FC236}">
                <a16:creationId xmlns:a16="http://schemas.microsoft.com/office/drawing/2014/main" id="{EEA1A88C-2BB6-47D2-9C0C-FF2B873575E0}"/>
              </a:ext>
            </a:extLst>
          </p:cNvPr>
          <p:cNvSpPr txBox="1"/>
          <p:nvPr/>
        </p:nvSpPr>
        <p:spPr>
          <a:xfrm>
            <a:off x="555526" y="1158985"/>
            <a:ext cx="8304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Working Memory Connections (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WMCs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 alleviate learning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issues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and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influence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gates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686F255-8C53-4670-A2CB-7F21DB16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626" y="3803249"/>
            <a:ext cx="3366172" cy="286124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909C4555-5FB7-40DB-9C3E-5730BC75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625" y="3222775"/>
            <a:ext cx="3825026" cy="286124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00038EC-702C-41A6-A8CF-EB00BD6CD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625" y="4382405"/>
            <a:ext cx="2479741" cy="286124"/>
          </a:xfrm>
          <a:prstGeom prst="rect">
            <a:avLst/>
          </a:prstGeom>
        </p:spPr>
      </p:pic>
      <p:sp>
        <p:nvSpPr>
          <p:cNvPr id="23" name="Google Shape;669;p24">
            <a:extLst>
              <a:ext uri="{FF2B5EF4-FFF2-40B4-BE49-F238E27FC236}">
                <a16:creationId xmlns:a16="http://schemas.microsoft.com/office/drawing/2014/main" id="{BDDEEF30-2253-4D0B-9133-DB402F50FFEA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3" name="Segnaposto data 5">
            <a:extLst>
              <a:ext uri="{FF2B5EF4-FFF2-40B4-BE49-F238E27FC236}">
                <a16:creationId xmlns:a16="http://schemas.microsoft.com/office/drawing/2014/main" id="{E1D795E0-D57D-48AA-B977-79973AD1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45918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667;p24">
            <a:extLst>
              <a:ext uri="{FF2B5EF4-FFF2-40B4-BE49-F238E27FC236}">
                <a16:creationId xmlns:a16="http://schemas.microsoft.com/office/drawing/2014/main" id="{E56350F1-0B92-4927-A592-384D9BD830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8625" y="2085060"/>
            <a:ext cx="5615756" cy="9800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8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5363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Working Memory Connections</a:t>
            </a:r>
          </a:p>
        </p:txBody>
      </p:sp>
      <p:sp>
        <p:nvSpPr>
          <p:cNvPr id="9" name="Google Shape;638;p23">
            <a:extLst>
              <a:ext uri="{FF2B5EF4-FFF2-40B4-BE49-F238E27FC236}">
                <a16:creationId xmlns:a16="http://schemas.microsoft.com/office/drawing/2014/main" id="{EEA1A88C-2BB6-47D2-9C0C-FF2B873575E0}"/>
              </a:ext>
            </a:extLst>
          </p:cNvPr>
          <p:cNvSpPr txBox="1"/>
          <p:nvPr/>
        </p:nvSpPr>
        <p:spPr>
          <a:xfrm>
            <a:off x="555526" y="1158985"/>
            <a:ext cx="8304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Working Memory Connections (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WMCs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 alleviate learning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issues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and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influence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gates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686F255-8C53-4670-A2CB-7F21DB16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626" y="3803249"/>
            <a:ext cx="3366172" cy="286124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909C4555-5FB7-40DB-9C3E-5730BC75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625" y="3222775"/>
            <a:ext cx="3825026" cy="286124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00038EC-702C-41A6-A8CF-EB00BD6CD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625" y="4382405"/>
            <a:ext cx="2479741" cy="28612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7E5985F-AC22-4CDF-9FC1-46B3A483467D}"/>
              </a:ext>
            </a:extLst>
          </p:cNvPr>
          <p:cNvSpPr/>
          <p:nvPr/>
        </p:nvSpPr>
        <p:spPr>
          <a:xfrm>
            <a:off x="4191919" y="1992195"/>
            <a:ext cx="1986939" cy="114312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Google Shape;638;p23">
            <a:extLst>
              <a:ext uri="{FF2B5EF4-FFF2-40B4-BE49-F238E27FC236}">
                <a16:creationId xmlns:a16="http://schemas.microsoft.com/office/drawing/2014/main" id="{919CEC50-733A-4FE9-B8DA-09721299E1AA}"/>
              </a:ext>
            </a:extLst>
          </p:cNvPr>
          <p:cNvSpPr txBox="1"/>
          <p:nvPr/>
        </p:nvSpPr>
        <p:spPr>
          <a:xfrm>
            <a:off x="4937985" y="3965090"/>
            <a:ext cx="38706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contribution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in the gate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now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bounded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7" name="Google Shape;669;p24">
            <a:extLst>
              <a:ext uri="{FF2B5EF4-FFF2-40B4-BE49-F238E27FC236}">
                <a16:creationId xmlns:a16="http://schemas.microsoft.com/office/drawing/2014/main" id="{3F86E960-C77B-4661-A191-2F0A06FCF9F8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5" name="Segnaposto data 5">
            <a:extLst>
              <a:ext uri="{FF2B5EF4-FFF2-40B4-BE49-F238E27FC236}">
                <a16:creationId xmlns:a16="http://schemas.microsoft.com/office/drawing/2014/main" id="{260982E2-A263-4404-9D7B-000C5A8C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488657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667;p24">
            <a:extLst>
              <a:ext uri="{FF2B5EF4-FFF2-40B4-BE49-F238E27FC236}">
                <a16:creationId xmlns:a16="http://schemas.microsoft.com/office/drawing/2014/main" id="{E56350F1-0B92-4927-A592-384D9BD830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8625" y="2085060"/>
            <a:ext cx="5615756" cy="9800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8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5363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Working Memory Connections</a:t>
            </a:r>
          </a:p>
        </p:txBody>
      </p:sp>
      <p:sp>
        <p:nvSpPr>
          <p:cNvPr id="9" name="Google Shape;638;p23">
            <a:extLst>
              <a:ext uri="{FF2B5EF4-FFF2-40B4-BE49-F238E27FC236}">
                <a16:creationId xmlns:a16="http://schemas.microsoft.com/office/drawing/2014/main" id="{EEA1A88C-2BB6-47D2-9C0C-FF2B873575E0}"/>
              </a:ext>
            </a:extLst>
          </p:cNvPr>
          <p:cNvSpPr txBox="1"/>
          <p:nvPr/>
        </p:nvSpPr>
        <p:spPr>
          <a:xfrm>
            <a:off x="555526" y="1158985"/>
            <a:ext cx="8304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Working Memory Connections (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WMCs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 alleviate learning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issues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and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influence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gates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686F255-8C53-4670-A2CB-7F21DB16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626" y="3803249"/>
            <a:ext cx="3366172" cy="286124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909C4555-5FB7-40DB-9C3E-5730BC75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625" y="3222775"/>
            <a:ext cx="3825026" cy="286124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00038EC-702C-41A6-A8CF-EB00BD6CD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625" y="4382405"/>
            <a:ext cx="2479741" cy="28612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7E5985F-AC22-4CDF-9FC1-46B3A483467D}"/>
              </a:ext>
            </a:extLst>
          </p:cNvPr>
          <p:cNvSpPr/>
          <p:nvPr/>
        </p:nvSpPr>
        <p:spPr>
          <a:xfrm>
            <a:off x="4191919" y="1992195"/>
            <a:ext cx="1986939" cy="114312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BD2CED1-CB08-4308-A431-986AAA5FAA59}"/>
              </a:ext>
            </a:extLst>
          </p:cNvPr>
          <p:cNvSpPr/>
          <p:nvPr/>
        </p:nvSpPr>
        <p:spPr>
          <a:xfrm>
            <a:off x="1162975" y="4294949"/>
            <a:ext cx="2689935" cy="44380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Google Shape;638;p23">
            <a:extLst>
              <a:ext uri="{FF2B5EF4-FFF2-40B4-BE49-F238E27FC236}">
                <a16:creationId xmlns:a16="http://schemas.microsoft.com/office/drawing/2014/main" id="{919CEC50-733A-4FE9-B8DA-09721299E1AA}"/>
              </a:ext>
            </a:extLst>
          </p:cNvPr>
          <p:cNvSpPr txBox="1"/>
          <p:nvPr/>
        </p:nvSpPr>
        <p:spPr>
          <a:xfrm>
            <a:off x="4937985" y="3965090"/>
            <a:ext cx="38706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contribution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in the gate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now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bounded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" name="Google Shape;638;p23">
            <a:extLst>
              <a:ext uri="{FF2B5EF4-FFF2-40B4-BE49-F238E27FC236}">
                <a16:creationId xmlns:a16="http://schemas.microsoft.com/office/drawing/2014/main" id="{7A792479-F70A-4BB6-BC10-22B494003439}"/>
              </a:ext>
            </a:extLst>
          </p:cNvPr>
          <p:cNvSpPr txBox="1"/>
          <p:nvPr/>
        </p:nvSpPr>
        <p:spPr>
          <a:xfrm>
            <a:off x="2166151" y="5133375"/>
            <a:ext cx="597467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Coherent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solution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consistent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with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well-established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LSTM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formulation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7" name="Google Shape;669;p24">
            <a:extLst>
              <a:ext uri="{FF2B5EF4-FFF2-40B4-BE49-F238E27FC236}">
                <a16:creationId xmlns:a16="http://schemas.microsoft.com/office/drawing/2014/main" id="{3F86E960-C77B-4661-A191-2F0A06FCF9F8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9" name="Segnaposto data 5">
            <a:extLst>
              <a:ext uri="{FF2B5EF4-FFF2-40B4-BE49-F238E27FC236}">
                <a16:creationId xmlns:a16="http://schemas.microsoft.com/office/drawing/2014/main" id="{971186EC-008C-485F-BF6F-61E8AB0E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424241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81;p25">
            <a:extLst>
              <a:ext uri="{FF2B5EF4-FFF2-40B4-BE49-F238E27FC236}">
                <a16:creationId xmlns:a16="http://schemas.microsoft.com/office/drawing/2014/main" id="{7F80CD54-9A31-447E-A726-2043341508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0911" y="893093"/>
            <a:ext cx="6642178" cy="46394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9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671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Experimental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Results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Google Shape;669;p24">
            <a:extLst>
              <a:ext uri="{FF2B5EF4-FFF2-40B4-BE49-F238E27FC236}">
                <a16:creationId xmlns:a16="http://schemas.microsoft.com/office/drawing/2014/main" id="{F03DCD05-4D2A-4EF6-AACB-56DE61E735C7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0" name="Google Shape;638;p23">
            <a:extLst>
              <a:ext uri="{FF2B5EF4-FFF2-40B4-BE49-F238E27FC236}">
                <a16:creationId xmlns:a16="http://schemas.microsoft.com/office/drawing/2014/main" id="{238682C5-B10F-4700-880F-63A23FB6F1F2}"/>
              </a:ext>
            </a:extLst>
          </p:cNvPr>
          <p:cNvSpPr txBox="1"/>
          <p:nvPr/>
        </p:nvSpPr>
        <p:spPr>
          <a:xfrm>
            <a:off x="0" y="5460795"/>
            <a:ext cx="9144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Faster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convergence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and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better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results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than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traditional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and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peephole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LSTM</a:t>
            </a:r>
            <a:endParaRPr sz="1200" b="1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FAD7517A-708A-45DF-A3AE-1FDEE9273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1204978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10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671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Experimental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Results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Google Shape;669;p24">
            <a:extLst>
              <a:ext uri="{FF2B5EF4-FFF2-40B4-BE49-F238E27FC236}">
                <a16:creationId xmlns:a16="http://schemas.microsoft.com/office/drawing/2014/main" id="{F03DCD05-4D2A-4EF6-AACB-56DE61E735C7}"/>
              </a:ext>
            </a:extLst>
          </p:cNvPr>
          <p:cNvSpPr txBox="1"/>
          <p:nvPr/>
        </p:nvSpPr>
        <p:spPr>
          <a:xfrm>
            <a:off x="230583" y="5950046"/>
            <a:ext cx="8497384" cy="5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Landi, Baraldi, Cornia, Cucchiara. Working Memory Connections for LSTM. In </a:t>
            </a:r>
            <a:r>
              <a:rPr lang="it-IT" sz="11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Neural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Networks 2021.</a:t>
            </a: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87EB8F8-81EE-4446-B096-47F5B33D0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2" y="1392954"/>
            <a:ext cx="8078866" cy="171399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073FCDC-EF04-4EA5-9F36-A5EEC7B90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87" y="3411987"/>
            <a:ext cx="6898694" cy="2522005"/>
          </a:xfrm>
          <a:prstGeom prst="rect">
            <a:avLst/>
          </a:prstGeom>
        </p:spPr>
      </p:pic>
      <p:sp>
        <p:nvSpPr>
          <p:cNvPr id="12" name="Google Shape;637;p23">
            <a:extLst>
              <a:ext uri="{FF2B5EF4-FFF2-40B4-BE49-F238E27FC236}">
                <a16:creationId xmlns:a16="http://schemas.microsoft.com/office/drawing/2014/main" id="{F84255C5-D32F-4CD5-A7FC-63F8F53BF702}"/>
              </a:ext>
            </a:extLst>
          </p:cNvPr>
          <p:cNvSpPr txBox="1"/>
          <p:nvPr/>
        </p:nvSpPr>
        <p:spPr>
          <a:xfrm>
            <a:off x="625293" y="1071179"/>
            <a:ext cx="463916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Penn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Treebank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character-level</a:t>
            </a:r>
            <a:r>
              <a:rPr lang="it-IT" sz="1600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la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nguage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modeling</a:t>
            </a:r>
            <a:endParaRPr sz="1600" b="0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" name="Google Shape;637;p23">
            <a:extLst>
              <a:ext uri="{FF2B5EF4-FFF2-40B4-BE49-F238E27FC236}">
                <a16:creationId xmlns:a16="http://schemas.microsoft.com/office/drawing/2014/main" id="{CE992CF5-474C-4876-9EA8-EEE568E1A750}"/>
              </a:ext>
            </a:extLst>
          </p:cNvPr>
          <p:cNvSpPr txBox="1"/>
          <p:nvPr/>
        </p:nvSpPr>
        <p:spPr>
          <a:xfrm>
            <a:off x="625291" y="3123004"/>
            <a:ext cx="253515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MS Coco: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image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captioning</a:t>
            </a:r>
            <a:endParaRPr sz="1600" b="0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4" name="Segnaposto data 5">
            <a:extLst>
              <a:ext uri="{FF2B5EF4-FFF2-40B4-BE49-F238E27FC236}">
                <a16:creationId xmlns:a16="http://schemas.microsoft.com/office/drawing/2014/main" id="{6ED3272A-4346-49A1-94D7-B69B04B8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98032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11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460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Research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Questions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4673AA-00EE-4F6C-A891-911C36971466}"/>
              </a:ext>
            </a:extLst>
          </p:cNvPr>
          <p:cNvSpPr txBox="1"/>
          <p:nvPr/>
        </p:nvSpPr>
        <p:spPr>
          <a:xfrm>
            <a:off x="0" y="16920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deal with time series with long-term dependencies?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9DE68-76CB-4563-BFB2-A485E9DB9F78}"/>
              </a:ext>
            </a:extLst>
          </p:cNvPr>
          <p:cNvSpPr txBox="1"/>
          <p:nvPr/>
        </p:nvSpPr>
        <p:spPr>
          <a:xfrm>
            <a:off x="-2" y="307894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merge visual perception and actions to enable exploration and simple tasks?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5D80D6-E162-4CE2-B566-A92537DE5C41}"/>
              </a:ext>
            </a:extLst>
          </p:cNvPr>
          <p:cNvSpPr txBox="1"/>
          <p:nvPr/>
        </p:nvSpPr>
        <p:spPr>
          <a:xfrm>
            <a:off x="-3" y="446400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include natural language in the agent reasoning</a:t>
            </a:r>
            <a:r>
              <a:rPr lang="it-IT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10B790-7CFA-495A-8FB1-02228DAA26B2}"/>
              </a:ext>
            </a:extLst>
          </p:cNvPr>
          <p:cNvSpPr txBox="1"/>
          <p:nvPr/>
        </p:nvSpPr>
        <p:spPr>
          <a:xfrm>
            <a:off x="0" y="2232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Working Memory Connection enhance LSTM performance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C980A2-E0E3-40A0-9CE1-78BA49E80FED}"/>
              </a:ext>
            </a:extLst>
          </p:cNvPr>
          <p:cNvSpPr txBox="1"/>
          <p:nvPr/>
        </p:nvSpPr>
        <p:spPr>
          <a:xfrm>
            <a:off x="0" y="3618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Tools: Modular architectures with hierarchical structures, Deep Reinforcement Learning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54B876-0632-45B6-8DC7-2A3B25E7554B}"/>
              </a:ext>
            </a:extLst>
          </p:cNvPr>
          <p:cNvSpPr txBox="1"/>
          <p:nvPr/>
        </p:nvSpPr>
        <p:spPr>
          <a:xfrm>
            <a:off x="-3" y="5004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Tools: Multimodal fusion techniques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B9F1F447-AD69-423C-8B0A-5C33DFDC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1839315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1">
            <a:extLst>
              <a:ext uri="{FF2B5EF4-FFF2-40B4-BE49-F238E27FC236}">
                <a16:creationId xmlns:a16="http://schemas.microsoft.com/office/drawing/2014/main" id="{745813E6-2F8A-4B43-9374-04D7AB0D5CFE}"/>
              </a:ext>
            </a:extLst>
          </p:cNvPr>
          <p:cNvSpPr txBox="1">
            <a:spLocks/>
          </p:cNvSpPr>
          <p:nvPr/>
        </p:nvSpPr>
        <p:spPr>
          <a:xfrm>
            <a:off x="333402" y="1308012"/>
            <a:ext cx="7177106" cy="46045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450"/>
              </a:spcAft>
              <a:buFont typeface="Arial" pitchFamily="34" charset="0"/>
              <a:buNone/>
              <a:defRPr lang="en-US" sz="2200" b="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baseline="0" noProof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Embodied AI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 new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research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area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aims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to bridge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recent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findings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in AI and Computer Vision to create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intelligent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and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autonomous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agents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capable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interacting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with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surrounding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environment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 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1600" dirty="0">
              <a:solidFill>
                <a:sysClr val="windowText" lastClr="000000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B7D7-B5E3-644D-9856-CC0934E69055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2311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Embodied AI</a:t>
            </a:r>
          </a:p>
        </p:txBody>
      </p:sp>
      <p:pic>
        <p:nvPicPr>
          <p:cNvPr id="9" name="Immagine 8" descr="Immagine che contiene testo, segnale, giocattolo&#10;&#10;Descrizione generata automaticamente">
            <a:extLst>
              <a:ext uri="{FF2B5EF4-FFF2-40B4-BE49-F238E27FC236}">
                <a16:creationId xmlns:a16="http://schemas.microsoft.com/office/drawing/2014/main" id="{C16F16CC-FA54-41E1-8EC6-FE3075D23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6" y="1295198"/>
            <a:ext cx="1910557" cy="1754223"/>
          </a:xfrm>
          <a:prstGeom prst="rect">
            <a:avLst/>
          </a:prstGeom>
        </p:spPr>
      </p:pic>
      <p:sp>
        <p:nvSpPr>
          <p:cNvPr id="8" name="Segnaposto data 5">
            <a:extLst>
              <a:ext uri="{FF2B5EF4-FFF2-40B4-BE49-F238E27FC236}">
                <a16:creationId xmlns:a16="http://schemas.microsoft.com/office/drawing/2014/main" id="{ACB3938D-FDC6-4083-AA05-28EE6E96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10" name="Segnaposto piè di pagina 6">
            <a:extLst>
              <a:ext uri="{FF2B5EF4-FFF2-40B4-BE49-F238E27FC236}">
                <a16:creationId xmlns:a16="http://schemas.microsoft.com/office/drawing/2014/main" id="{CCC9D1F7-E6D0-4FDA-A9C9-4984559F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442399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11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460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Research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Questions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4673AA-00EE-4F6C-A891-911C36971466}"/>
              </a:ext>
            </a:extLst>
          </p:cNvPr>
          <p:cNvSpPr txBox="1"/>
          <p:nvPr/>
        </p:nvSpPr>
        <p:spPr>
          <a:xfrm>
            <a:off x="0" y="16920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deal with time series with long-term dependencies?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9DE68-76CB-4563-BFB2-A485E9DB9F78}"/>
              </a:ext>
            </a:extLst>
          </p:cNvPr>
          <p:cNvSpPr txBox="1"/>
          <p:nvPr/>
        </p:nvSpPr>
        <p:spPr>
          <a:xfrm>
            <a:off x="-2" y="307894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merge visual perception and actions to enable exploration and simple tasks?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5D80D6-E162-4CE2-B566-A92537DE5C41}"/>
              </a:ext>
            </a:extLst>
          </p:cNvPr>
          <p:cNvSpPr txBox="1"/>
          <p:nvPr/>
        </p:nvSpPr>
        <p:spPr>
          <a:xfrm>
            <a:off x="-3" y="446400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include natural language in the agent reasoning</a:t>
            </a:r>
            <a:r>
              <a:rPr lang="it-IT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10B790-7CFA-495A-8FB1-02228DAA26B2}"/>
              </a:ext>
            </a:extLst>
          </p:cNvPr>
          <p:cNvSpPr txBox="1"/>
          <p:nvPr/>
        </p:nvSpPr>
        <p:spPr>
          <a:xfrm>
            <a:off x="0" y="2232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Working Memory Connection enhance LSTM performance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C980A2-E0E3-40A0-9CE1-78BA49E80FED}"/>
              </a:ext>
            </a:extLst>
          </p:cNvPr>
          <p:cNvSpPr txBox="1"/>
          <p:nvPr/>
        </p:nvSpPr>
        <p:spPr>
          <a:xfrm>
            <a:off x="0" y="3618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Tools: Modular architectures with hierarchical structures, Deep Reinforcement Learning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54B876-0632-45B6-8DC7-2A3B25E7554B}"/>
              </a:ext>
            </a:extLst>
          </p:cNvPr>
          <p:cNvSpPr txBox="1"/>
          <p:nvPr/>
        </p:nvSpPr>
        <p:spPr>
          <a:xfrm>
            <a:off x="-3" y="5004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Tools: Multimodal fusion techniques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8C7A3114-C277-48EB-B6EB-8C9C9162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992786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12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538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Robotic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Exploration</a:t>
            </a:r>
          </a:p>
        </p:txBody>
      </p:sp>
      <p:sp>
        <p:nvSpPr>
          <p:cNvPr id="8" name="Google Shape;370;p18">
            <a:extLst>
              <a:ext uri="{FF2B5EF4-FFF2-40B4-BE49-F238E27FC236}">
                <a16:creationId xmlns:a16="http://schemas.microsoft.com/office/drawing/2014/main" id="{A8A6EB0C-D8D1-43FB-AFB9-DB45E44DD5C4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0816F0B2-34F2-45D3-889B-4095DC66CF5F}"/>
              </a:ext>
            </a:extLst>
          </p:cNvPr>
          <p:cNvSpPr>
            <a:spLocks noGrp="1"/>
          </p:cNvSpPr>
          <p:nvPr/>
        </p:nvSpPr>
        <p:spPr>
          <a:xfrm>
            <a:off x="508234" y="1833637"/>
            <a:ext cx="4063766" cy="26919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embodied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exploration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the agent must:</a:t>
            </a:r>
          </a:p>
          <a:p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Navigate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towards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unexplored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areas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Map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free and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occupied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regions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Maximize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mapping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accuracy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seen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area</a:t>
            </a:r>
          </a:p>
        </p:txBody>
      </p:sp>
      <p:pic>
        <p:nvPicPr>
          <p:cNvPr id="10" name="Immagine 9" descr="Immagine che contiene testo, parecchi&#10;&#10;Descrizione generata automaticamente">
            <a:extLst>
              <a:ext uri="{FF2B5EF4-FFF2-40B4-BE49-F238E27FC236}">
                <a16:creationId xmlns:a16="http://schemas.microsoft.com/office/drawing/2014/main" id="{FEB4AB4D-D67C-4BDA-970B-24615E2D9F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05" y="1791269"/>
            <a:ext cx="4817238" cy="327546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240D2D-3A00-48F3-AE79-DBB187DE5E78}"/>
              </a:ext>
            </a:extLst>
          </p:cNvPr>
          <p:cNvSpPr txBox="1"/>
          <p:nvPr/>
        </p:nvSpPr>
        <p:spPr>
          <a:xfrm>
            <a:off x="378426" y="1100183"/>
            <a:ext cx="7672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How to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improve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robotic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exploration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indoor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photorealistic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environments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488916E-855C-4FFA-8617-223F50975612}"/>
              </a:ext>
            </a:extLst>
          </p:cNvPr>
          <p:cNvSpPr txBox="1"/>
          <p:nvPr/>
        </p:nvSpPr>
        <p:spPr>
          <a:xfrm>
            <a:off x="378426" y="5304472"/>
            <a:ext cx="6909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devise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 DRL-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agent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using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impact-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driven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intrinsic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reward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3" name="Segnaposto data 5">
            <a:extLst>
              <a:ext uri="{FF2B5EF4-FFF2-40B4-BE49-F238E27FC236}">
                <a16:creationId xmlns:a16="http://schemas.microsoft.com/office/drawing/2014/main" id="{0DF53654-E197-42D7-BD13-41CFEDBA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82086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13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2910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Focus on Impact</a:t>
            </a: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03DBE76E-0479-42AA-84BD-DD5FD92D160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0" name="Elemento grafico 5">
            <a:extLst>
              <a:ext uri="{FF2B5EF4-FFF2-40B4-BE49-F238E27FC236}">
                <a16:creationId xmlns:a16="http://schemas.microsoft.com/office/drawing/2014/main" id="{27CEEA48-0DE7-4A71-B689-749379CE7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461" y="2760093"/>
            <a:ext cx="4393010" cy="1151110"/>
          </a:xfrm>
          <a:prstGeom prst="rect">
            <a:avLst/>
          </a:prstGeom>
        </p:spPr>
      </p:pic>
      <p:sp>
        <p:nvSpPr>
          <p:cNvPr id="8" name="Segnaposto data 5">
            <a:extLst>
              <a:ext uri="{FF2B5EF4-FFF2-40B4-BE49-F238E27FC236}">
                <a16:creationId xmlns:a16="http://schemas.microsoft.com/office/drawing/2014/main" id="{01AD7248-6D92-4A49-A3CE-125A2B074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619301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B530F8A9-C36A-47F9-B135-A59BAF44F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400" y="2761201"/>
            <a:ext cx="4392000" cy="1150845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2910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Focus on Impact</a:t>
            </a: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03DBE76E-0479-42AA-84BD-DD5FD92D160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141F0986-505B-489F-A45A-E7FB40AA1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8411" y="1232252"/>
            <a:ext cx="1642378" cy="936105"/>
          </a:xfrm>
        </p:spPr>
        <p:txBody>
          <a:bodyPr/>
          <a:lstStyle/>
          <a:p>
            <a:r>
              <a:rPr lang="it-IT" sz="3200" dirty="0">
                <a:solidFill>
                  <a:srgbClr val="00B0F0"/>
                </a:solidFill>
                <a:latin typeface="+mn-lt"/>
              </a:rPr>
              <a:t>Impact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565AC3D-2C06-450B-ABAE-5BB54E810FD4}"/>
              </a:ext>
            </a:extLst>
          </p:cNvPr>
          <p:cNvCxnSpPr>
            <a:cxnSpLocks/>
            <a:stCxn id="12" idx="1"/>
            <a:endCxn id="15" idx="3"/>
          </p:cNvCxnSpPr>
          <p:nvPr/>
        </p:nvCxnSpPr>
        <p:spPr>
          <a:xfrm flipH="1">
            <a:off x="5335480" y="1700305"/>
            <a:ext cx="1892931" cy="1089471"/>
          </a:xfrm>
          <a:prstGeom prst="straightConnector1">
            <a:avLst/>
          </a:prstGeom>
          <a:ln w="254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04BBCDB4-A95B-499F-85C9-C3E8340A1150}"/>
              </a:ext>
            </a:extLst>
          </p:cNvPr>
          <p:cNvSpPr/>
          <p:nvPr/>
        </p:nvSpPr>
        <p:spPr>
          <a:xfrm>
            <a:off x="5244993" y="2761201"/>
            <a:ext cx="90487" cy="571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469773A7-737F-4BF6-B89A-F84B7496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13</a:t>
            </a:r>
          </a:p>
        </p:txBody>
      </p:sp>
      <p:sp>
        <p:nvSpPr>
          <p:cNvPr id="14" name="Segnaposto data 5">
            <a:extLst>
              <a:ext uri="{FF2B5EF4-FFF2-40B4-BE49-F238E27FC236}">
                <a16:creationId xmlns:a16="http://schemas.microsoft.com/office/drawing/2014/main" id="{4972524F-EAC6-43BE-9FC5-0C825856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4117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93427D68-28FB-4F83-AD75-FBA8F35ED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461" y="2760093"/>
            <a:ext cx="4393010" cy="1151110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2910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Focus on Impact</a:t>
            </a: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03DBE76E-0479-42AA-84BD-DD5FD92D160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B919605-29C8-4D5F-AB64-22584FD065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8411" y="1232252"/>
            <a:ext cx="1642378" cy="936105"/>
          </a:xfrm>
          <a:ln>
            <a:noFill/>
          </a:ln>
        </p:spPr>
        <p:txBody>
          <a:bodyPr/>
          <a:lstStyle/>
          <a:p>
            <a:r>
              <a:rPr lang="it-IT" sz="3200" dirty="0">
                <a:solidFill>
                  <a:sysClr val="windowText" lastClr="000000"/>
                </a:solidFill>
                <a:latin typeface="+mn-lt"/>
              </a:rPr>
              <a:t>Impact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80D58C2-384C-481F-A791-4EB0B3A7E965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H="1">
            <a:off x="5335480" y="1700305"/>
            <a:ext cx="1892931" cy="108947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899C9FAA-BBAC-41F9-A6B4-22F96140A5FE}"/>
              </a:ext>
            </a:extLst>
          </p:cNvPr>
          <p:cNvSpPr/>
          <p:nvPr/>
        </p:nvSpPr>
        <p:spPr>
          <a:xfrm>
            <a:off x="5244993" y="2761201"/>
            <a:ext cx="90487" cy="571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9AF3D4C-067C-41D2-9057-7481407EC885}"/>
              </a:ext>
            </a:extLst>
          </p:cNvPr>
          <p:cNvCxnSpPr>
            <a:cxnSpLocks/>
            <a:stCxn id="15" idx="1"/>
            <a:endCxn id="16" idx="3"/>
          </p:cNvCxnSpPr>
          <p:nvPr/>
        </p:nvCxnSpPr>
        <p:spPr>
          <a:xfrm flipH="1" flipV="1">
            <a:off x="4530825" y="3812126"/>
            <a:ext cx="1551412" cy="877518"/>
          </a:xfrm>
          <a:prstGeom prst="straightConnector1">
            <a:avLst/>
          </a:prstGeom>
          <a:ln w="254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DFE2D7C6-05E7-42A9-A9A1-4E0312E7B2D8}"/>
              </a:ext>
            </a:extLst>
          </p:cNvPr>
          <p:cNvSpPr txBox="1">
            <a:spLocks/>
          </p:cNvSpPr>
          <p:nvPr/>
        </p:nvSpPr>
        <p:spPr>
          <a:xfrm>
            <a:off x="6082237" y="4362167"/>
            <a:ext cx="3017373" cy="654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it-IT" sz="3200" dirty="0" err="1">
                <a:solidFill>
                  <a:srgbClr val="00B0F0"/>
                </a:solidFill>
              </a:rPr>
              <a:t>Visitation</a:t>
            </a:r>
            <a:r>
              <a:rPr lang="it-IT" sz="3200" dirty="0">
                <a:solidFill>
                  <a:srgbClr val="00B0F0"/>
                </a:solidFill>
              </a:rPr>
              <a:t> </a:t>
            </a:r>
            <a:r>
              <a:rPr lang="it-IT" sz="3200" dirty="0" err="1">
                <a:solidFill>
                  <a:srgbClr val="00B0F0"/>
                </a:solidFill>
              </a:rPr>
              <a:t>counts</a:t>
            </a:r>
            <a:endParaRPr lang="it-IT" sz="3200" dirty="0">
              <a:solidFill>
                <a:srgbClr val="00B0F0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E96D983-35AD-403F-8243-718EDF0DDB5F}"/>
              </a:ext>
            </a:extLst>
          </p:cNvPr>
          <p:cNvSpPr/>
          <p:nvPr/>
        </p:nvSpPr>
        <p:spPr>
          <a:xfrm>
            <a:off x="4440338" y="3783551"/>
            <a:ext cx="90487" cy="571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8BEB6A00-C8FA-4E14-A654-D7103FDA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13</a:t>
            </a:r>
          </a:p>
        </p:txBody>
      </p:sp>
      <p:sp>
        <p:nvSpPr>
          <p:cNvPr id="18" name="Segnaposto data 5">
            <a:extLst>
              <a:ext uri="{FF2B5EF4-FFF2-40B4-BE49-F238E27FC236}">
                <a16:creationId xmlns:a16="http://schemas.microsoft.com/office/drawing/2014/main" id="{0C752C21-158A-4DFD-8324-E7DF28AC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789247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014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Visitation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Counts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92ADC98C-96FA-495B-8230-D46F6E42DBA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39DC2A33-BCC9-4AED-B05D-15A93E5DEA42}"/>
              </a:ext>
            </a:extLst>
          </p:cNvPr>
          <p:cNvGrpSpPr/>
          <p:nvPr/>
        </p:nvGrpSpPr>
        <p:grpSpPr>
          <a:xfrm>
            <a:off x="928916" y="1305570"/>
            <a:ext cx="3293586" cy="4252071"/>
            <a:chOff x="973306" y="1305570"/>
            <a:chExt cx="3293586" cy="4252071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9AF49EBA-2C2B-4015-9E15-F3CB956DC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306" y="1305570"/>
              <a:ext cx="3293586" cy="3258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CF30D181-401C-4762-A9F0-A7AB2AFFB533}"/>
                </a:ext>
              </a:extLst>
            </p:cNvPr>
            <p:cNvGrpSpPr/>
            <p:nvPr/>
          </p:nvGrpSpPr>
          <p:grpSpPr>
            <a:xfrm>
              <a:off x="1292888" y="4639442"/>
              <a:ext cx="2654423" cy="918199"/>
              <a:chOff x="1917576" y="5169920"/>
              <a:chExt cx="2654423" cy="918199"/>
            </a:xfrm>
          </p:grpSpPr>
          <p:sp>
            <p:nvSpPr>
              <p:cNvPr id="18" name="Segnaposto testo 4">
                <a:extLst>
                  <a:ext uri="{FF2B5EF4-FFF2-40B4-BE49-F238E27FC236}">
                    <a16:creationId xmlns:a16="http://schemas.microsoft.com/office/drawing/2014/main" id="{C0133B16-4A40-4996-90B5-53AACA7CF1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7576" y="5169920"/>
                <a:ext cx="2654423" cy="91819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Finite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number</a:t>
                </a: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 of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states</a:t>
                </a:r>
                <a:endPara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Computing             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is</a:t>
                </a: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trivial</a:t>
                </a:r>
                <a:endPara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19" name="Elemento grafico 18">
                <a:extLst>
                  <a:ext uri="{FF2B5EF4-FFF2-40B4-BE49-F238E27FC236}">
                    <a16:creationId xmlns:a16="http://schemas.microsoft.com/office/drawing/2014/main" id="{AB9D5B6F-1627-4B95-87E9-CF4E15205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18790" y="5609604"/>
                <a:ext cx="538810" cy="220423"/>
              </a:xfrm>
              <a:prstGeom prst="rect">
                <a:avLst/>
              </a:prstGeom>
            </p:spPr>
          </p:pic>
        </p:grpSp>
      </p:grpSp>
      <p:pic>
        <p:nvPicPr>
          <p:cNvPr id="17" name="Immagine 16" descr="Immagine che contiene interni, parete, pavimento, stanza&#10;&#10;Descrizione generata automaticamente">
            <a:extLst>
              <a:ext uri="{FF2B5EF4-FFF2-40B4-BE49-F238E27FC236}">
                <a16:creationId xmlns:a16="http://schemas.microsoft.com/office/drawing/2014/main" id="{748C6090-991A-4A8A-9B01-F62D9196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68" y="1376594"/>
            <a:ext cx="3024722" cy="3024722"/>
          </a:xfrm>
          <a:prstGeom prst="rect">
            <a:avLst/>
          </a:prstGeom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4C57392A-CD91-4F48-B996-430DE6D3642A}"/>
              </a:ext>
            </a:extLst>
          </p:cNvPr>
          <p:cNvGrpSpPr/>
          <p:nvPr/>
        </p:nvGrpSpPr>
        <p:grpSpPr>
          <a:xfrm>
            <a:off x="4527613" y="4639442"/>
            <a:ext cx="3888432" cy="918199"/>
            <a:chOff x="4500979" y="4891606"/>
            <a:chExt cx="3888432" cy="918199"/>
          </a:xfrm>
        </p:grpSpPr>
        <p:sp>
          <p:nvSpPr>
            <p:cNvPr id="20" name="Segnaposto testo 4">
              <a:extLst>
                <a:ext uri="{FF2B5EF4-FFF2-40B4-BE49-F238E27FC236}">
                  <a16:creationId xmlns:a16="http://schemas.microsoft.com/office/drawing/2014/main" id="{C6D6DAF8-9B64-4E8E-AB90-CA168872C861}"/>
                </a:ext>
              </a:extLst>
            </p:cNvPr>
            <p:cNvSpPr txBox="1">
              <a:spLocks/>
            </p:cNvSpPr>
            <p:nvPr/>
          </p:nvSpPr>
          <p:spPr>
            <a:xfrm>
              <a:off x="4500979" y="4891606"/>
              <a:ext cx="3888432" cy="918199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600"/>
                </a:spcAft>
                <a:buFont typeface="Arial" pitchFamily="34" charset="0"/>
                <a:buNone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600" dirty="0">
                  <a:solidFill>
                    <a:schemeClr val="bg1">
                      <a:lumMod val="75000"/>
                    </a:schemeClr>
                  </a:solidFill>
                  <a:latin typeface="Calibri Light"/>
                </a:rPr>
                <a:t>Non-</a:t>
              </a:r>
              <a:r>
                <a:rPr lang="it-IT" sz="1600" dirty="0" err="1">
                  <a:solidFill>
                    <a:schemeClr val="bg1">
                      <a:lumMod val="75000"/>
                    </a:schemeClr>
                  </a:solidFill>
                  <a:latin typeface="Calibri Light"/>
                </a:rPr>
                <a:t>countable</a:t>
              </a:r>
              <a:r>
                <a:rPr lang="it-IT" sz="1600" dirty="0">
                  <a:solidFill>
                    <a:schemeClr val="bg1">
                      <a:lumMod val="75000"/>
                    </a:schemeClr>
                  </a:solidFill>
                  <a:latin typeface="Calibri Light"/>
                </a:rPr>
                <a:t> </a:t>
              </a:r>
              <a:r>
                <a:rPr lang="it-IT" sz="1600" dirty="0" err="1">
                  <a:solidFill>
                    <a:schemeClr val="bg1">
                      <a:lumMod val="75000"/>
                    </a:schemeClr>
                  </a:solidFill>
                  <a:latin typeface="Calibri Light"/>
                </a:rPr>
                <a:t>number</a:t>
              </a:r>
              <a:r>
                <a:rPr lang="it-IT" sz="1600" dirty="0">
                  <a:solidFill>
                    <a:schemeClr val="bg1">
                      <a:lumMod val="75000"/>
                    </a:schemeClr>
                  </a:solidFill>
                  <a:latin typeface="Calibri Light"/>
                </a:rPr>
                <a:t> of possible </a:t>
              </a:r>
              <a:r>
                <a:rPr lang="it-IT" sz="1600" dirty="0" err="1">
                  <a:solidFill>
                    <a:schemeClr val="bg1">
                      <a:lumMod val="75000"/>
                    </a:schemeClr>
                  </a:solidFill>
                  <a:latin typeface="Calibri Light"/>
                </a:rPr>
                <a:t>states</a:t>
              </a:r>
              <a:endParaRPr lang="it-IT" sz="1600" dirty="0">
                <a:solidFill>
                  <a:schemeClr val="bg1">
                    <a:lumMod val="75000"/>
                  </a:schemeClr>
                </a:solidFill>
                <a:latin typeface="Calibri Light"/>
              </a:endParaRPr>
            </a:p>
            <a:p>
              <a:pPr algn="ctr"/>
              <a:r>
                <a:rPr lang="it-IT" sz="1600" dirty="0">
                  <a:solidFill>
                    <a:schemeClr val="bg1">
                      <a:lumMod val="75000"/>
                    </a:schemeClr>
                  </a:solidFill>
                  <a:latin typeface="Calibri Light"/>
                </a:rPr>
                <a:t>How to compute             ? </a:t>
              </a:r>
            </a:p>
          </p:txBody>
        </p:sp>
        <p:pic>
          <p:nvPicPr>
            <p:cNvPr id="22" name="Elemento grafico 21">
              <a:extLst>
                <a:ext uri="{FF2B5EF4-FFF2-40B4-BE49-F238E27FC236}">
                  <a16:creationId xmlns:a16="http://schemas.microsoft.com/office/drawing/2014/main" id="{33DA4959-3401-492F-909B-AF844C7E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30684" y="5319462"/>
              <a:ext cx="538810" cy="220423"/>
            </a:xfrm>
            <a:prstGeom prst="rect">
              <a:avLst/>
            </a:prstGeom>
          </p:spPr>
        </p:pic>
      </p:grpSp>
      <p:sp>
        <p:nvSpPr>
          <p:cNvPr id="30" name="Segnaposto numero diapositiva 3">
            <a:extLst>
              <a:ext uri="{FF2B5EF4-FFF2-40B4-BE49-F238E27FC236}">
                <a16:creationId xmlns:a16="http://schemas.microsoft.com/office/drawing/2014/main" id="{B407D1A2-FD54-4BD3-A262-1FB016AC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14</a:t>
            </a: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D6CFACE7-7E5A-4286-8CE8-7FB258826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573718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014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Visitation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Counts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92ADC98C-96FA-495B-8230-D46F6E42DBA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9AF49EBA-2C2B-4015-9E15-F3CB956D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6" y="1305570"/>
            <a:ext cx="3293586" cy="32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CF30D181-401C-4762-A9F0-A7AB2AFFB533}"/>
              </a:ext>
            </a:extLst>
          </p:cNvPr>
          <p:cNvGrpSpPr/>
          <p:nvPr/>
        </p:nvGrpSpPr>
        <p:grpSpPr>
          <a:xfrm>
            <a:off x="1248498" y="4639442"/>
            <a:ext cx="2654423" cy="918199"/>
            <a:chOff x="1917576" y="5169920"/>
            <a:chExt cx="2654423" cy="918199"/>
          </a:xfrm>
        </p:grpSpPr>
        <p:sp>
          <p:nvSpPr>
            <p:cNvPr id="18" name="Segnaposto testo 4">
              <a:extLst>
                <a:ext uri="{FF2B5EF4-FFF2-40B4-BE49-F238E27FC236}">
                  <a16:creationId xmlns:a16="http://schemas.microsoft.com/office/drawing/2014/main" id="{C0133B16-4A40-4996-90B5-53AACA7CF1B6}"/>
                </a:ext>
              </a:extLst>
            </p:cNvPr>
            <p:cNvSpPr txBox="1">
              <a:spLocks/>
            </p:cNvSpPr>
            <p:nvPr/>
          </p:nvSpPr>
          <p:spPr>
            <a:xfrm>
              <a:off x="1917576" y="5169920"/>
              <a:ext cx="2654423" cy="918199"/>
            </a:xfrm>
            <a:prstGeom prst="rect">
              <a:avLst/>
            </a:prstGeom>
          </p:spPr>
          <p:txBody>
            <a:bodyPr/>
            <a:lstStyle>
              <a:defPPr>
                <a:defRPr lang="it-IT"/>
              </a:defPPr>
              <a:lvl1pPr indent="0" algn="ctr" defTabSz="914400">
                <a:spcBef>
                  <a:spcPct val="20000"/>
                </a:spcBef>
                <a:spcAft>
                  <a:spcPts val="600"/>
                </a:spcAft>
                <a:buFont typeface="Arial" pitchFamily="34" charset="0"/>
                <a:buNone/>
                <a:defRPr sz="1600" b="0">
                  <a:solidFill>
                    <a:schemeClr val="bg1">
                      <a:lumMod val="75000"/>
                    </a:schemeClr>
                  </a:solidFill>
                  <a:latin typeface="Calibri Light"/>
                </a:defRPr>
              </a:lvl1pPr>
              <a:lvl2pPr indent="-182880" defTabSz="9144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/>
              </a:lvl2pPr>
              <a:lvl3pPr marL="1143000" indent="-228600" defTabSz="9144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</a:lvl3pPr>
              <a:lvl4pPr marL="1600200" indent="-228600" defTabSz="9144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</a:lvl4pPr>
              <a:lvl5pPr marL="2057400" indent="-228600" defTabSz="9144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baseline="0"/>
              </a:lvl5pPr>
              <a:lvl6pPr marL="2514600" indent="-228600" defTabSz="9144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/>
              </a:lvl6pPr>
              <a:lvl7pPr marL="2971800" indent="-228600" defTabSz="9144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/>
              </a:lvl7pPr>
              <a:lvl8pPr marL="3429000" indent="-228600" defTabSz="9144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/>
              </a:lvl8pPr>
              <a:lvl9pPr marL="3886200" indent="-228600" defTabSz="9144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/>
              </a:lvl9pPr>
            </a:lstStyle>
            <a:p>
              <a:r>
                <a:rPr lang="it-IT" dirty="0"/>
                <a:t>Finite </a:t>
              </a:r>
              <a:r>
                <a:rPr lang="it-IT" dirty="0" err="1"/>
                <a:t>number</a:t>
              </a:r>
              <a:r>
                <a:rPr lang="it-IT" dirty="0"/>
                <a:t> of </a:t>
              </a:r>
              <a:r>
                <a:rPr lang="it-IT" dirty="0" err="1"/>
                <a:t>states</a:t>
              </a:r>
              <a:endParaRPr lang="it-IT" dirty="0"/>
            </a:p>
            <a:p>
              <a:r>
                <a:rPr lang="it-IT" dirty="0"/>
                <a:t>Computing              </a:t>
              </a:r>
              <a:r>
                <a:rPr lang="it-IT" dirty="0" err="1"/>
                <a:t>is</a:t>
              </a:r>
              <a:r>
                <a:rPr lang="it-IT" dirty="0"/>
                <a:t> </a:t>
              </a:r>
              <a:r>
                <a:rPr lang="it-IT" dirty="0" err="1"/>
                <a:t>trivial</a:t>
              </a:r>
              <a:endParaRPr lang="it-IT" dirty="0"/>
            </a:p>
          </p:txBody>
        </p:sp>
        <p:pic>
          <p:nvPicPr>
            <p:cNvPr id="19" name="Elemento grafico 18">
              <a:extLst>
                <a:ext uri="{FF2B5EF4-FFF2-40B4-BE49-F238E27FC236}">
                  <a16:creationId xmlns:a16="http://schemas.microsoft.com/office/drawing/2014/main" id="{AB9D5B6F-1627-4B95-87E9-CF4E15205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18790" y="5609604"/>
              <a:ext cx="538810" cy="220423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78A35089-367F-4E2B-8610-40CB85E070DD}"/>
              </a:ext>
            </a:extLst>
          </p:cNvPr>
          <p:cNvGrpSpPr/>
          <p:nvPr/>
        </p:nvGrpSpPr>
        <p:grpSpPr>
          <a:xfrm>
            <a:off x="4527613" y="1376594"/>
            <a:ext cx="3888432" cy="4181047"/>
            <a:chOff x="4500979" y="1376594"/>
            <a:chExt cx="3888432" cy="4181047"/>
          </a:xfrm>
        </p:grpSpPr>
        <p:pic>
          <p:nvPicPr>
            <p:cNvPr id="17" name="Immagine 16" descr="Immagine che contiene interni, parete, pavimento, stanza&#10;&#10;Descrizione generata automaticamente">
              <a:extLst>
                <a:ext uri="{FF2B5EF4-FFF2-40B4-BE49-F238E27FC236}">
                  <a16:creationId xmlns:a16="http://schemas.microsoft.com/office/drawing/2014/main" id="{748C6090-991A-4A8A-9B01-F62D91968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834" y="1376594"/>
              <a:ext cx="3024722" cy="3024722"/>
            </a:xfrm>
            <a:prstGeom prst="rect">
              <a:avLst/>
            </a:prstGeom>
          </p:spPr>
        </p:pic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C57392A-CD91-4F48-B996-430DE6D3642A}"/>
                </a:ext>
              </a:extLst>
            </p:cNvPr>
            <p:cNvGrpSpPr/>
            <p:nvPr/>
          </p:nvGrpSpPr>
          <p:grpSpPr>
            <a:xfrm>
              <a:off x="4500979" y="4639442"/>
              <a:ext cx="3888432" cy="918199"/>
              <a:chOff x="4500979" y="4891606"/>
              <a:chExt cx="3888432" cy="918199"/>
            </a:xfrm>
          </p:grpSpPr>
          <p:sp>
            <p:nvSpPr>
              <p:cNvPr id="20" name="Segnaposto testo 4">
                <a:extLst>
                  <a:ext uri="{FF2B5EF4-FFF2-40B4-BE49-F238E27FC236}">
                    <a16:creationId xmlns:a16="http://schemas.microsoft.com/office/drawing/2014/main" id="{C6D6DAF8-9B64-4E8E-AB90-CA168872C8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0979" y="4891606"/>
                <a:ext cx="3888432" cy="91819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600" dirty="0">
                    <a:solidFill>
                      <a:prstClr val="black"/>
                    </a:solidFill>
                    <a:latin typeface="Calibri Light"/>
                  </a:rPr>
                  <a:t>Non-</a:t>
                </a:r>
                <a:r>
                  <a:rPr lang="it-IT" sz="1600" dirty="0" err="1">
                    <a:solidFill>
                      <a:prstClr val="black"/>
                    </a:solidFill>
                    <a:latin typeface="Calibri Light"/>
                  </a:rPr>
                  <a:t>countable</a:t>
                </a:r>
                <a:r>
                  <a:rPr lang="it-IT" sz="1600" dirty="0">
                    <a:solidFill>
                      <a:prstClr val="black"/>
                    </a:solidFill>
                    <a:latin typeface="Calibri Light"/>
                  </a:rPr>
                  <a:t> </a:t>
                </a:r>
                <a:r>
                  <a:rPr lang="it-IT" sz="1600" dirty="0" err="1">
                    <a:solidFill>
                      <a:prstClr val="black"/>
                    </a:solidFill>
                    <a:latin typeface="Calibri Light"/>
                  </a:rPr>
                  <a:t>number</a:t>
                </a:r>
                <a:r>
                  <a:rPr lang="it-IT" sz="1600" dirty="0">
                    <a:solidFill>
                      <a:prstClr val="black"/>
                    </a:solidFill>
                    <a:latin typeface="Calibri Light"/>
                  </a:rPr>
                  <a:t> of possible </a:t>
                </a:r>
                <a:r>
                  <a:rPr lang="it-IT" sz="1600" dirty="0" err="1">
                    <a:solidFill>
                      <a:prstClr val="black"/>
                    </a:solidFill>
                    <a:latin typeface="Calibri Light"/>
                  </a:rPr>
                  <a:t>states</a:t>
                </a:r>
                <a:endParaRPr lang="it-IT" sz="1600" dirty="0">
                  <a:solidFill>
                    <a:prstClr val="black"/>
                  </a:solidFill>
                  <a:latin typeface="Calibri Light"/>
                </a:endParaRPr>
              </a:p>
              <a:p>
                <a:pPr algn="ctr"/>
                <a:r>
                  <a:rPr lang="it-IT" sz="1600" dirty="0">
                    <a:solidFill>
                      <a:prstClr val="black"/>
                    </a:solidFill>
                    <a:latin typeface="Calibri Light"/>
                  </a:rPr>
                  <a:t>How to compute             ? </a:t>
                </a:r>
              </a:p>
            </p:txBody>
          </p:sp>
          <p:pic>
            <p:nvPicPr>
              <p:cNvPr id="22" name="Elemento grafico 21">
                <a:extLst>
                  <a:ext uri="{FF2B5EF4-FFF2-40B4-BE49-F238E27FC236}">
                    <a16:creationId xmlns:a16="http://schemas.microsoft.com/office/drawing/2014/main" id="{33DA4959-3401-492F-909B-AF844C7E5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830684" y="5319462"/>
                <a:ext cx="538810" cy="220423"/>
              </a:xfrm>
              <a:prstGeom prst="rect">
                <a:avLst/>
              </a:prstGeom>
            </p:spPr>
          </p:pic>
        </p:grpSp>
      </p:grpSp>
      <p:sp>
        <p:nvSpPr>
          <p:cNvPr id="21" name="Segnaposto numero diapositiva 3">
            <a:extLst>
              <a:ext uri="{FF2B5EF4-FFF2-40B4-BE49-F238E27FC236}">
                <a16:creationId xmlns:a16="http://schemas.microsoft.com/office/drawing/2014/main" id="{E9E2F46F-79AD-4EBA-A77E-EA7B2AB2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14</a:t>
            </a:r>
          </a:p>
        </p:txBody>
      </p:sp>
      <p:sp>
        <p:nvSpPr>
          <p:cNvPr id="24" name="Segnaposto data 5">
            <a:extLst>
              <a:ext uri="{FF2B5EF4-FFF2-40B4-BE49-F238E27FC236}">
                <a16:creationId xmlns:a16="http://schemas.microsoft.com/office/drawing/2014/main" id="{9A9A6E24-B08C-42FD-BC8E-5663AF7A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511619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15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432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Pseudo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Visitation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Counts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92ADC98C-96FA-495B-8230-D46F6E42DBA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A63A78F3-84EF-485B-BAFD-9F74B509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284" y="1652067"/>
            <a:ext cx="4177620" cy="16526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347AB62-45EF-4E15-AA04-1F2B0AC88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36162" y="3894452"/>
            <a:ext cx="5509485" cy="1381434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CF94353-8C6C-4CDE-B3E3-C12EA15EFA09}"/>
              </a:ext>
            </a:extLst>
          </p:cNvPr>
          <p:cNvSpPr txBox="1"/>
          <p:nvPr/>
        </p:nvSpPr>
        <p:spPr>
          <a:xfrm>
            <a:off x="598353" y="2201123"/>
            <a:ext cx="278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Grid-based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pseudo-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counts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094C882-4CD3-4416-BAA5-40C6E92AA10C}"/>
              </a:ext>
            </a:extLst>
          </p:cNvPr>
          <p:cNvSpPr txBox="1"/>
          <p:nvPr/>
        </p:nvSpPr>
        <p:spPr>
          <a:xfrm>
            <a:off x="598353" y="4318179"/>
            <a:ext cx="278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Estimated</a:t>
            </a:r>
            <a:r>
              <a:rPr lang="it-IT" sz="1600" b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pseudo-</a:t>
            </a:r>
            <a:r>
              <a:rPr lang="it-IT" sz="1600" b="1" dirty="0" err="1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counts</a:t>
            </a:r>
            <a:endParaRPr lang="it-IT" sz="1600" b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A8858DB3-9FEF-4621-8117-9A965A05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844756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92ADC98C-96FA-495B-8230-D46F6E42DBA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A63A78F3-84EF-485B-BAFD-9F74B50909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3551284" y="1652067"/>
            <a:ext cx="4177620" cy="16526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347AB62-45EF-4E15-AA04-1F2B0AC88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162" y="3894452"/>
            <a:ext cx="5509485" cy="1381434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CF94353-8C6C-4CDE-B3E3-C12EA15EFA09}"/>
              </a:ext>
            </a:extLst>
          </p:cNvPr>
          <p:cNvSpPr txBox="1"/>
          <p:nvPr/>
        </p:nvSpPr>
        <p:spPr>
          <a:xfrm>
            <a:off x="598353" y="2201123"/>
            <a:ext cx="278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Grid-based</a:t>
            </a:r>
            <a:r>
              <a:rPr lang="it-IT" sz="1600" b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pseudo-</a:t>
            </a:r>
            <a:r>
              <a:rPr lang="it-IT" sz="1600" b="1" dirty="0" err="1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counts</a:t>
            </a:r>
            <a:endParaRPr lang="it-IT" sz="1600" b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094C882-4CD3-4416-BAA5-40C6E92AA10C}"/>
              </a:ext>
            </a:extLst>
          </p:cNvPr>
          <p:cNvSpPr txBox="1"/>
          <p:nvPr/>
        </p:nvSpPr>
        <p:spPr>
          <a:xfrm>
            <a:off x="598353" y="4318179"/>
            <a:ext cx="278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Estimated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pseudo-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counts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BBA03F48-0340-40B2-9D8A-CE8E9C3C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15</a:t>
            </a: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A3351411-6799-4EA4-9146-4D9637C1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AC8A93A-2446-4385-9DD6-D0AED4EC5D1B}"/>
              </a:ext>
            </a:extLst>
          </p:cNvPr>
          <p:cNvSpPr txBox="1"/>
          <p:nvPr/>
        </p:nvSpPr>
        <p:spPr>
          <a:xfrm>
            <a:off x="378426" y="308318"/>
            <a:ext cx="432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Pseudo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Visitation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Counts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9371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16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2247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Architecture</a:t>
            </a: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92ADC98C-96FA-495B-8230-D46F6E42DBA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7EADFA-25B0-485D-BF17-185673345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6" y="1934915"/>
            <a:ext cx="8480870" cy="328217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801329-2C63-4A2D-B30D-5AB370793BCD}"/>
              </a:ext>
            </a:extLst>
          </p:cNvPr>
          <p:cNvSpPr txBox="1"/>
          <p:nvPr/>
        </p:nvSpPr>
        <p:spPr>
          <a:xfrm>
            <a:off x="378426" y="1180644"/>
            <a:ext cx="8308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build a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hierarchical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modular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architecture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trained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with an Impact-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reward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F89BF98B-5AD7-471A-AFC8-0BF13E81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76088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1">
            <a:extLst>
              <a:ext uri="{FF2B5EF4-FFF2-40B4-BE49-F238E27FC236}">
                <a16:creationId xmlns:a16="http://schemas.microsoft.com/office/drawing/2014/main" id="{745813E6-2F8A-4B43-9374-04D7AB0D5CFE}"/>
              </a:ext>
            </a:extLst>
          </p:cNvPr>
          <p:cNvSpPr txBox="1">
            <a:spLocks/>
          </p:cNvSpPr>
          <p:nvPr/>
        </p:nvSpPr>
        <p:spPr>
          <a:xfrm>
            <a:off x="333402" y="1308012"/>
            <a:ext cx="7177106" cy="46045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450"/>
              </a:spcAft>
              <a:buFont typeface="Arial" pitchFamily="34" charset="0"/>
              <a:buNone/>
              <a:defRPr lang="en-US" sz="2200" b="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baseline="0" noProof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Embodied AI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 new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research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area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aims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to bridge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recent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findings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in AI and Computer Vision to create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intelligent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and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autonomous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agents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capable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interacting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with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surrounding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environment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 </a:t>
            </a:r>
            <a:endParaRPr lang="it-IT" sz="1600" dirty="0">
              <a:solidFill>
                <a:sysClr val="windowText" lastClr="000000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Enabled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by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recent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availability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of: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Datasets of 3D spaces: Matterport3D (2017), Gibson (2018), Replica (2019), …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Simulation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softwares: MP3D Simulator (2018), Habitat (2019), 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2311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Embodied AI</a:t>
            </a:r>
          </a:p>
        </p:txBody>
      </p:sp>
      <p:pic>
        <p:nvPicPr>
          <p:cNvPr id="9" name="Immagine 8" descr="Immagine che contiene testo, segnale, giocattolo&#10;&#10;Descrizione generata automaticamente">
            <a:extLst>
              <a:ext uri="{FF2B5EF4-FFF2-40B4-BE49-F238E27FC236}">
                <a16:creationId xmlns:a16="http://schemas.microsoft.com/office/drawing/2014/main" id="{C16F16CC-FA54-41E1-8EC6-FE3075D23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6" y="1295198"/>
            <a:ext cx="1910557" cy="1754223"/>
          </a:xfrm>
          <a:prstGeom prst="rect">
            <a:avLst/>
          </a:prstGeom>
        </p:spPr>
      </p:pic>
      <p:sp>
        <p:nvSpPr>
          <p:cNvPr id="8" name="Segnaposto data 5">
            <a:extLst>
              <a:ext uri="{FF2B5EF4-FFF2-40B4-BE49-F238E27FC236}">
                <a16:creationId xmlns:a16="http://schemas.microsoft.com/office/drawing/2014/main" id="{A42364AF-F8CF-45FE-96BF-DF61E17C6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10" name="Segnaposto piè di pagina 6">
            <a:extLst>
              <a:ext uri="{FF2B5EF4-FFF2-40B4-BE49-F238E27FC236}">
                <a16:creationId xmlns:a16="http://schemas.microsoft.com/office/drawing/2014/main" id="{CA831157-7624-4CDA-AAD2-28128B490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1115784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17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288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Qualitative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Results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92ADC98C-96FA-495B-8230-D46F6E42DBA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B67D8E-F103-46BA-A528-CE3C0970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964" y="1214874"/>
            <a:ext cx="9144000" cy="345170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F3AD56-1255-4810-801D-8E65799F2171}"/>
              </a:ext>
            </a:extLst>
          </p:cNvPr>
          <p:cNvSpPr txBox="1"/>
          <p:nvPr/>
        </p:nvSpPr>
        <p:spPr>
          <a:xfrm>
            <a:off x="359849" y="5054232"/>
            <a:ext cx="8308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Our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agents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outperforms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existing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competitors in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embodied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exploration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indoor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environments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egnaposto data 5">
            <a:extLst>
              <a:ext uri="{FF2B5EF4-FFF2-40B4-BE49-F238E27FC236}">
                <a16:creationId xmlns:a16="http://schemas.microsoft.com/office/drawing/2014/main" id="{F35E8C4D-0E87-46F0-83A3-A00F052B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4269678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18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544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Quantitative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Results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92ADC98C-96FA-495B-8230-D46F6E42DBA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C34A44-1B10-40C4-9B63-32FEA860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8904" y="2078689"/>
            <a:ext cx="8186192" cy="225673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F1798F-A461-4851-9E3B-466B610B5A06}"/>
              </a:ext>
            </a:extLst>
          </p:cNvPr>
          <p:cNvSpPr txBox="1"/>
          <p:nvPr/>
        </p:nvSpPr>
        <p:spPr>
          <a:xfrm>
            <a:off x="417813" y="5109703"/>
            <a:ext cx="8308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Increased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mapping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accuracy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area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seen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on the MatterPort3D dataset</a:t>
            </a:r>
          </a:p>
        </p:txBody>
      </p:sp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579ADD7C-6BEC-4675-B2A2-4700F889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39761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19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4123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Real-world Deployment</a:t>
            </a:r>
          </a:p>
        </p:txBody>
      </p:sp>
      <p:sp>
        <p:nvSpPr>
          <p:cNvPr id="9" name="Google Shape;370;p18">
            <a:extLst>
              <a:ext uri="{FF2B5EF4-FFF2-40B4-BE49-F238E27FC236}">
                <a16:creationId xmlns:a16="http://schemas.microsoft.com/office/drawing/2014/main" id="{92ADC98C-96FA-495B-8230-D46F6E42DBAC}"/>
              </a:ext>
            </a:extLst>
          </p:cNvPr>
          <p:cNvSpPr txBox="1"/>
          <p:nvPr/>
        </p:nvSpPr>
        <p:spPr>
          <a:xfrm>
            <a:off x="239180" y="5778203"/>
            <a:ext cx="8549713" cy="65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Bigazzi, Landi, Cascianelli, Baraldi, Cornia, Cucchiara. </a:t>
            </a:r>
            <a:r>
              <a:rPr lang="en-US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Focus on Impact: Indoor Exploration with Intrinsic Motivation</a:t>
            </a:r>
            <a:r>
              <a:rPr lang="it-IT" sz="11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In RA-L 2022.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0" name="IMG_9627_zoomed">
            <a:hlinkClick r:id="" action="ppaction://media"/>
            <a:extLst>
              <a:ext uri="{FF2B5EF4-FFF2-40B4-BE49-F238E27FC236}">
                <a16:creationId xmlns:a16="http://schemas.microsoft.com/office/drawing/2014/main" id="{89716BF8-FB96-4F61-A238-1C61AA6AB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094" y="1022772"/>
            <a:ext cx="8223559" cy="4625752"/>
          </a:xfrm>
          <a:prstGeom prst="rect">
            <a:avLst/>
          </a:prstGeom>
        </p:spPr>
      </p:pic>
      <p:sp>
        <p:nvSpPr>
          <p:cNvPr id="8" name="Segnaposto data 5">
            <a:extLst>
              <a:ext uri="{FF2B5EF4-FFF2-40B4-BE49-F238E27FC236}">
                <a16:creationId xmlns:a16="http://schemas.microsoft.com/office/drawing/2014/main" id="{68F6FF26-6ECD-49EE-91F5-6DFE2364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8015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20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460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Research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Questions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4673AA-00EE-4F6C-A891-911C36971466}"/>
              </a:ext>
            </a:extLst>
          </p:cNvPr>
          <p:cNvSpPr txBox="1"/>
          <p:nvPr/>
        </p:nvSpPr>
        <p:spPr>
          <a:xfrm>
            <a:off x="0" y="16920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deal with time series with long-term dependencies?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9DE68-76CB-4563-BFB2-A485E9DB9F78}"/>
              </a:ext>
            </a:extLst>
          </p:cNvPr>
          <p:cNvSpPr txBox="1"/>
          <p:nvPr/>
        </p:nvSpPr>
        <p:spPr>
          <a:xfrm>
            <a:off x="-2" y="307894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merge visual perception and actions to enable exploration and simple tasks?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5D80D6-E162-4CE2-B566-A92537DE5C41}"/>
              </a:ext>
            </a:extLst>
          </p:cNvPr>
          <p:cNvSpPr txBox="1"/>
          <p:nvPr/>
        </p:nvSpPr>
        <p:spPr>
          <a:xfrm>
            <a:off x="-3" y="446400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include natural language in the agent reasoning</a:t>
            </a:r>
            <a:r>
              <a:rPr lang="it-IT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10B790-7CFA-495A-8FB1-02228DAA26B2}"/>
              </a:ext>
            </a:extLst>
          </p:cNvPr>
          <p:cNvSpPr txBox="1"/>
          <p:nvPr/>
        </p:nvSpPr>
        <p:spPr>
          <a:xfrm>
            <a:off x="0" y="2232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Working Memory Connection enhance LSTM performance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C980A2-E0E3-40A0-9CE1-78BA49E80FED}"/>
              </a:ext>
            </a:extLst>
          </p:cNvPr>
          <p:cNvSpPr txBox="1"/>
          <p:nvPr/>
        </p:nvSpPr>
        <p:spPr>
          <a:xfrm>
            <a:off x="0" y="3618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New architectures and Tasks, Impact for Indoor Exploration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54B876-0632-45B6-8DC7-2A3B25E7554B}"/>
              </a:ext>
            </a:extLst>
          </p:cNvPr>
          <p:cNvSpPr txBox="1"/>
          <p:nvPr/>
        </p:nvSpPr>
        <p:spPr>
          <a:xfrm>
            <a:off x="-3" y="5004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Tools: Multimodal fusion techniques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CE17D615-9076-4D6F-9202-C0539FBF8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1325210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20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460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Research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Questions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4673AA-00EE-4F6C-A891-911C36971466}"/>
              </a:ext>
            </a:extLst>
          </p:cNvPr>
          <p:cNvSpPr txBox="1"/>
          <p:nvPr/>
        </p:nvSpPr>
        <p:spPr>
          <a:xfrm>
            <a:off x="0" y="16920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deal with time series with long-term dependencies?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9DE68-76CB-4563-BFB2-A485E9DB9F78}"/>
              </a:ext>
            </a:extLst>
          </p:cNvPr>
          <p:cNvSpPr txBox="1"/>
          <p:nvPr/>
        </p:nvSpPr>
        <p:spPr>
          <a:xfrm>
            <a:off x="-2" y="307894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merge visual perception and actions to enable exploration and simple tasks?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5D80D6-E162-4CE2-B566-A92537DE5C41}"/>
              </a:ext>
            </a:extLst>
          </p:cNvPr>
          <p:cNvSpPr txBox="1"/>
          <p:nvPr/>
        </p:nvSpPr>
        <p:spPr>
          <a:xfrm>
            <a:off x="-3" y="446400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include natural language in the agent reasoning</a:t>
            </a:r>
            <a:r>
              <a:rPr lang="it-IT" sz="1600" b="1" u="none" strike="noStrike" baseline="0" dirty="0">
                <a:cs typeface="Calibri Light" panose="020F0302020204030204" pitchFamily="34" charset="0"/>
              </a:rPr>
              <a:t>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10B790-7CFA-495A-8FB1-02228DAA26B2}"/>
              </a:ext>
            </a:extLst>
          </p:cNvPr>
          <p:cNvSpPr txBox="1"/>
          <p:nvPr/>
        </p:nvSpPr>
        <p:spPr>
          <a:xfrm>
            <a:off x="0" y="2232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Working Memory Connection enhance LSTM performance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C980A2-E0E3-40A0-9CE1-78BA49E80FED}"/>
              </a:ext>
            </a:extLst>
          </p:cNvPr>
          <p:cNvSpPr txBox="1"/>
          <p:nvPr/>
        </p:nvSpPr>
        <p:spPr>
          <a:xfrm>
            <a:off x="0" y="3618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New architectures and Tasks, Impact for Indoor Exploration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54B876-0632-45B6-8DC7-2A3B25E7554B}"/>
              </a:ext>
            </a:extLst>
          </p:cNvPr>
          <p:cNvSpPr txBox="1"/>
          <p:nvPr/>
        </p:nvSpPr>
        <p:spPr>
          <a:xfrm>
            <a:off x="-3" y="5004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Tools: Multimodal fusion techniques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AA741E22-7198-43BA-84CF-1B678122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1743104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21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03C8A1-1DBF-49B2-9DE4-B2AD985E26C9}"/>
              </a:ext>
            </a:extLst>
          </p:cNvPr>
          <p:cNvSpPr txBox="1"/>
          <p:nvPr/>
        </p:nvSpPr>
        <p:spPr>
          <a:xfrm>
            <a:off x="378426" y="308318"/>
            <a:ext cx="6554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Vision-and-Language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Navigation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(VLN)</a:t>
            </a:r>
          </a:p>
        </p:txBody>
      </p:sp>
      <p:sp>
        <p:nvSpPr>
          <p:cNvPr id="8" name="Google Shape;198;p5">
            <a:extLst>
              <a:ext uri="{FF2B5EF4-FFF2-40B4-BE49-F238E27FC236}">
                <a16:creationId xmlns:a16="http://schemas.microsoft.com/office/drawing/2014/main" id="{BFA42F17-7C33-45E4-BEF2-CAFDF7A5BD6C}"/>
              </a:ext>
            </a:extLst>
          </p:cNvPr>
          <p:cNvSpPr txBox="1"/>
          <p:nvPr/>
        </p:nvSpPr>
        <p:spPr>
          <a:xfrm>
            <a:off x="378426" y="1428644"/>
            <a:ext cx="8463733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VLN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a task in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which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an agent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needs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to...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Interpret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a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previously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unseen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natural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language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navigation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command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in light of images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generated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by a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previously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unseen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real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environment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(Anderson et al. CVPR 2018)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;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Follow a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given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instruction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to navigate from a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starting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location to a goal location </a:t>
            </a:r>
            <a:r>
              <a:rPr lang="it-IT" sz="16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(</a:t>
            </a:r>
            <a:r>
              <a:rPr lang="it-IT" sz="1600" b="0" i="1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Fried</a:t>
            </a:r>
            <a:r>
              <a:rPr lang="it-IT" sz="16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et al. </a:t>
            </a:r>
            <a:r>
              <a:rPr lang="it-IT" sz="1600" b="0" i="1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NeurIPS</a:t>
            </a:r>
            <a:r>
              <a:rPr lang="it-IT" sz="16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2018)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;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Reach a target location by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navigating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unseen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environments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, with a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natural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language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instruction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as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only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clue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(Landi et al. BMVC 2019)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;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…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…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Know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where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to go!</a:t>
            </a:r>
            <a:endParaRPr sz="1600" b="0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9" name="Segnaposto data 5">
            <a:extLst>
              <a:ext uri="{FF2B5EF4-FFF2-40B4-BE49-F238E27FC236}">
                <a16:creationId xmlns:a16="http://schemas.microsoft.com/office/drawing/2014/main" id="{1F32929D-F3B1-4FB6-97B6-7443E9FF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838872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22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5427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The Challenge of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Multimodality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D9C222C2-A378-480E-8D52-749340AFC173}"/>
              </a:ext>
            </a:extLst>
          </p:cNvPr>
          <p:cNvGrpSpPr/>
          <p:nvPr/>
        </p:nvGrpSpPr>
        <p:grpSpPr>
          <a:xfrm>
            <a:off x="1801785" y="4412977"/>
            <a:ext cx="1188720" cy="1188720"/>
            <a:chOff x="5965560" y="1467720"/>
            <a:chExt cx="1188720" cy="1188720"/>
          </a:xfrm>
        </p:grpSpPr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74A4BC0F-8799-4523-96D5-2A8F77EF05C9}"/>
                </a:ext>
              </a:extLst>
            </p:cNvPr>
            <p:cNvSpPr/>
            <p:nvPr/>
          </p:nvSpPr>
          <p:spPr>
            <a:xfrm flipV="1">
              <a:off x="5965560" y="1467720"/>
              <a:ext cx="0" cy="118872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837BE9E0-3A55-4552-8B15-73AFB0324A89}"/>
                </a:ext>
              </a:extLst>
            </p:cNvPr>
            <p:cNvSpPr/>
            <p:nvPr/>
          </p:nvSpPr>
          <p:spPr>
            <a:xfrm>
              <a:off x="5965560" y="2656440"/>
              <a:ext cx="1188720" cy="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D1F43E92-C54A-4FF7-8388-C4E7C42ECAB9}"/>
                </a:ext>
              </a:extLst>
            </p:cNvPr>
            <p:cNvSpPr/>
            <p:nvPr/>
          </p:nvSpPr>
          <p:spPr>
            <a:xfrm flipV="1">
              <a:off x="5965560" y="1924920"/>
              <a:ext cx="457200" cy="73152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E346826F-6509-4638-B02C-F9615FC92645}"/>
                </a:ext>
              </a:extLst>
            </p:cNvPr>
            <p:cNvSpPr/>
            <p:nvPr/>
          </p:nvSpPr>
          <p:spPr>
            <a:xfrm>
              <a:off x="6436800" y="2301480"/>
              <a:ext cx="73080" cy="73080"/>
            </a:xfrm>
            <a:prstGeom prst="ellipse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1239E8CE-F7F0-4B78-B44F-D27A5D713107}"/>
                </a:ext>
              </a:extLst>
            </p:cNvPr>
            <p:cNvSpPr/>
            <p:nvPr/>
          </p:nvSpPr>
          <p:spPr>
            <a:xfrm>
              <a:off x="6184800" y="1833480"/>
              <a:ext cx="73080" cy="73080"/>
            </a:xfrm>
            <a:prstGeom prst="ellipse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92747756-8819-404D-8B0C-63B73C843745}"/>
                </a:ext>
              </a:extLst>
            </p:cNvPr>
            <p:cNvSpPr/>
            <p:nvPr/>
          </p:nvSpPr>
          <p:spPr>
            <a:xfrm>
              <a:off x="6760800" y="1869480"/>
              <a:ext cx="73080" cy="73080"/>
            </a:xfrm>
            <a:prstGeom prst="ellipse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BBCBF8B9-AF31-4455-B4C4-4F4414D64B1C}"/>
              </a:ext>
            </a:extLst>
          </p:cNvPr>
          <p:cNvGrpSpPr/>
          <p:nvPr/>
        </p:nvGrpSpPr>
        <p:grpSpPr>
          <a:xfrm>
            <a:off x="6181752" y="4449129"/>
            <a:ext cx="1188720" cy="1188720"/>
            <a:chOff x="5965560" y="3375720"/>
            <a:chExt cx="1188720" cy="1188720"/>
          </a:xfrm>
        </p:grpSpPr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28A6060F-65FA-40ED-9CDC-A699D6CF81E9}"/>
                </a:ext>
              </a:extLst>
            </p:cNvPr>
            <p:cNvSpPr/>
            <p:nvPr/>
          </p:nvSpPr>
          <p:spPr>
            <a:xfrm flipV="1">
              <a:off x="5965560" y="3375720"/>
              <a:ext cx="0" cy="118872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Line 11">
              <a:extLst>
                <a:ext uri="{FF2B5EF4-FFF2-40B4-BE49-F238E27FC236}">
                  <a16:creationId xmlns:a16="http://schemas.microsoft.com/office/drawing/2014/main" id="{957F4A03-636C-46A3-B37A-AB40DAE66E03}"/>
                </a:ext>
              </a:extLst>
            </p:cNvPr>
            <p:cNvSpPr/>
            <p:nvPr/>
          </p:nvSpPr>
          <p:spPr>
            <a:xfrm>
              <a:off x="5965560" y="4564440"/>
              <a:ext cx="1188720" cy="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Line 12">
              <a:extLst>
                <a:ext uri="{FF2B5EF4-FFF2-40B4-BE49-F238E27FC236}">
                  <a16:creationId xmlns:a16="http://schemas.microsoft.com/office/drawing/2014/main" id="{67B28814-6058-4066-8599-7184EE9C7A49}"/>
                </a:ext>
              </a:extLst>
            </p:cNvPr>
            <p:cNvSpPr/>
            <p:nvPr/>
          </p:nvSpPr>
          <p:spPr>
            <a:xfrm flipV="1">
              <a:off x="5965560" y="3832920"/>
              <a:ext cx="457200" cy="73152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B3698FB9-2E94-4DC0-892C-EAB1FD24C387}"/>
                </a:ext>
              </a:extLst>
            </p:cNvPr>
            <p:cNvSpPr/>
            <p:nvPr/>
          </p:nvSpPr>
          <p:spPr>
            <a:xfrm>
              <a:off x="6174000" y="3615480"/>
              <a:ext cx="73080" cy="73080"/>
            </a:xfrm>
            <a:prstGeom prst="ellipse">
              <a:avLst/>
            </a:prstGeom>
            <a:solidFill>
              <a:srgbClr val="BDD7EE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EC5019CF-EAC0-4D29-9A3B-B9194BBB7C78}"/>
                </a:ext>
              </a:extLst>
            </p:cNvPr>
            <p:cNvSpPr/>
            <p:nvPr/>
          </p:nvSpPr>
          <p:spPr>
            <a:xfrm>
              <a:off x="6102000" y="4119480"/>
              <a:ext cx="73080" cy="73080"/>
            </a:xfrm>
            <a:prstGeom prst="ellipse">
              <a:avLst/>
            </a:prstGeom>
            <a:solidFill>
              <a:srgbClr val="BDD7EE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983397F9-5353-47C4-BBB2-337511878672}"/>
                </a:ext>
              </a:extLst>
            </p:cNvPr>
            <p:cNvSpPr/>
            <p:nvPr/>
          </p:nvSpPr>
          <p:spPr>
            <a:xfrm>
              <a:off x="6678000" y="4155480"/>
              <a:ext cx="73080" cy="73080"/>
            </a:xfrm>
            <a:prstGeom prst="ellipse">
              <a:avLst/>
            </a:prstGeom>
            <a:solidFill>
              <a:srgbClr val="BDD7EE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2" name="Immagine 5 1">
            <a:extLst>
              <a:ext uri="{FF2B5EF4-FFF2-40B4-BE49-F238E27FC236}">
                <a16:creationId xmlns:a16="http://schemas.microsoft.com/office/drawing/2014/main" id="{74139E62-0B95-40C2-910B-D5425846FA5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925800" y="4335385"/>
            <a:ext cx="1292400" cy="1139400"/>
          </a:xfrm>
          <a:prstGeom prst="rect">
            <a:avLst/>
          </a:prstGeom>
          <a:ln>
            <a:noFill/>
          </a:ln>
        </p:spPr>
      </p:pic>
      <p:grpSp>
        <p:nvGrpSpPr>
          <p:cNvPr id="35" name="Group 28">
            <a:extLst>
              <a:ext uri="{FF2B5EF4-FFF2-40B4-BE49-F238E27FC236}">
                <a16:creationId xmlns:a16="http://schemas.microsoft.com/office/drawing/2014/main" id="{15D1139A-AC35-4716-BD68-EE4A74DA5E9C}"/>
              </a:ext>
            </a:extLst>
          </p:cNvPr>
          <p:cNvGrpSpPr/>
          <p:nvPr/>
        </p:nvGrpSpPr>
        <p:grpSpPr>
          <a:xfrm>
            <a:off x="1926705" y="3034765"/>
            <a:ext cx="938880" cy="938880"/>
            <a:chOff x="4097520" y="1623960"/>
            <a:chExt cx="938880" cy="938880"/>
          </a:xfrm>
        </p:grpSpPr>
        <p:sp>
          <p:nvSpPr>
            <p:cNvPr id="36" name="CustomShape 29">
              <a:extLst>
                <a:ext uri="{FF2B5EF4-FFF2-40B4-BE49-F238E27FC236}">
                  <a16:creationId xmlns:a16="http://schemas.microsoft.com/office/drawing/2014/main" id="{767F2B72-EB36-45A3-9188-43E16B903622}"/>
                </a:ext>
              </a:extLst>
            </p:cNvPr>
            <p:cNvSpPr/>
            <p:nvPr/>
          </p:nvSpPr>
          <p:spPr>
            <a:xfrm rot="10800000">
              <a:off x="4362840" y="162396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0">
              <a:extLst>
                <a:ext uri="{FF2B5EF4-FFF2-40B4-BE49-F238E27FC236}">
                  <a16:creationId xmlns:a16="http://schemas.microsoft.com/office/drawing/2014/main" id="{73A51FE9-4D13-4C07-BFDB-EF6ED4D5C322}"/>
                </a:ext>
              </a:extLst>
            </p:cNvPr>
            <p:cNvSpPr/>
            <p:nvPr/>
          </p:nvSpPr>
          <p:spPr>
            <a:xfrm rot="10800000">
              <a:off x="4309920" y="167688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1">
              <a:extLst>
                <a:ext uri="{FF2B5EF4-FFF2-40B4-BE49-F238E27FC236}">
                  <a16:creationId xmlns:a16="http://schemas.microsoft.com/office/drawing/2014/main" id="{854C0023-E1EF-4DBB-9ADB-BF7DDF6E42BF}"/>
                </a:ext>
              </a:extLst>
            </p:cNvPr>
            <p:cNvSpPr/>
            <p:nvPr/>
          </p:nvSpPr>
          <p:spPr>
            <a:xfrm rot="10800000">
              <a:off x="4256280" y="173016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2">
              <a:extLst>
                <a:ext uri="{FF2B5EF4-FFF2-40B4-BE49-F238E27FC236}">
                  <a16:creationId xmlns:a16="http://schemas.microsoft.com/office/drawing/2014/main" id="{1AD25310-0E37-42E6-826D-AF7EA1678D80}"/>
                </a:ext>
              </a:extLst>
            </p:cNvPr>
            <p:cNvSpPr/>
            <p:nvPr/>
          </p:nvSpPr>
          <p:spPr>
            <a:xfrm rot="10800000">
              <a:off x="4203720" y="178308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3">
              <a:extLst>
                <a:ext uri="{FF2B5EF4-FFF2-40B4-BE49-F238E27FC236}">
                  <a16:creationId xmlns:a16="http://schemas.microsoft.com/office/drawing/2014/main" id="{05ABAC4E-3764-4493-A69A-82A0C87203DE}"/>
                </a:ext>
              </a:extLst>
            </p:cNvPr>
            <p:cNvSpPr/>
            <p:nvPr/>
          </p:nvSpPr>
          <p:spPr>
            <a:xfrm rot="10800000">
              <a:off x="4150440" y="183636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4">
              <a:extLst>
                <a:ext uri="{FF2B5EF4-FFF2-40B4-BE49-F238E27FC236}">
                  <a16:creationId xmlns:a16="http://schemas.microsoft.com/office/drawing/2014/main" id="{360C9FB5-2CAD-48CE-93B1-8598368506BB}"/>
                </a:ext>
              </a:extLst>
            </p:cNvPr>
            <p:cNvSpPr/>
            <p:nvPr/>
          </p:nvSpPr>
          <p:spPr>
            <a:xfrm rot="10800000">
              <a:off x="4097520" y="188928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2" name="Immagine 10">
            <a:extLst>
              <a:ext uri="{FF2B5EF4-FFF2-40B4-BE49-F238E27FC236}">
                <a16:creationId xmlns:a16="http://schemas.microsoft.com/office/drawing/2014/main" id="{1BB423FC-876F-4E9C-89BC-269016A1F86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81401" y="1554712"/>
            <a:ext cx="3429489" cy="865494"/>
          </a:xfrm>
          <a:prstGeom prst="rect">
            <a:avLst/>
          </a:prstGeom>
          <a:ln>
            <a:noFill/>
          </a:ln>
        </p:spPr>
      </p:pic>
      <p:sp>
        <p:nvSpPr>
          <p:cNvPr id="43" name="CustomShape 35">
            <a:extLst>
              <a:ext uri="{FF2B5EF4-FFF2-40B4-BE49-F238E27FC236}">
                <a16:creationId xmlns:a16="http://schemas.microsoft.com/office/drawing/2014/main" id="{A9F2578A-2272-4EE5-A6AD-35E39679FB91}"/>
              </a:ext>
            </a:extLst>
          </p:cNvPr>
          <p:cNvSpPr/>
          <p:nvPr/>
        </p:nvSpPr>
        <p:spPr>
          <a:xfrm>
            <a:off x="5016049" y="1580686"/>
            <a:ext cx="3520127" cy="7837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 b="0" i="1" strike="noStrike" spc="-1" dirty="0">
                <a:solidFill>
                  <a:srgbClr val="000000"/>
                </a:solidFill>
                <a:latin typeface="Times New Roman"/>
              </a:rPr>
              <a:t>"</a:t>
            </a:r>
            <a:r>
              <a:rPr lang="en-US" sz="1600" b="0" strike="noStrike" spc="-1" dirty="0">
                <a:solidFill>
                  <a:srgbClr val="000000"/>
                </a:solidFill>
                <a:latin typeface="Times New Roman"/>
              </a:rPr>
              <a:t>Go straight then turn right and pass the many desks until you get to the ping pong table. Wait there</a:t>
            </a:r>
            <a:r>
              <a:rPr lang="en-US" sz="1600" b="0" i="1" strike="noStrike" spc="-1" dirty="0">
                <a:solidFill>
                  <a:srgbClr val="000000"/>
                </a:solidFill>
                <a:latin typeface="Times New Roman"/>
              </a:rPr>
              <a:t>."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46" name="TextShape 38">
            <a:extLst>
              <a:ext uri="{FF2B5EF4-FFF2-40B4-BE49-F238E27FC236}">
                <a16:creationId xmlns:a16="http://schemas.microsoft.com/office/drawing/2014/main" id="{803D616F-7B09-4807-A1A2-BA26ABC16DAB}"/>
              </a:ext>
            </a:extLst>
          </p:cNvPr>
          <p:cNvSpPr txBox="1"/>
          <p:nvPr/>
        </p:nvSpPr>
        <p:spPr>
          <a:xfrm>
            <a:off x="3425227" y="3204505"/>
            <a:ext cx="2297558" cy="652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600" b="0" i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High-dimensional Representations</a:t>
            </a:r>
            <a:endParaRPr lang="en-US" sz="1600" b="0" strike="noStrike" spc="-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9BF135C-0E70-4997-87D5-951B60D4B368}"/>
              </a:ext>
            </a:extLst>
          </p:cNvPr>
          <p:cNvGrpSpPr/>
          <p:nvPr/>
        </p:nvGrpSpPr>
        <p:grpSpPr>
          <a:xfrm>
            <a:off x="6059613" y="3095098"/>
            <a:ext cx="1432998" cy="665067"/>
            <a:chOff x="3799242" y="3903120"/>
            <a:chExt cx="1432998" cy="665067"/>
          </a:xfrm>
        </p:grpSpPr>
        <p:grpSp>
          <p:nvGrpSpPr>
            <p:cNvPr id="27" name="Group 20">
              <a:extLst>
                <a:ext uri="{FF2B5EF4-FFF2-40B4-BE49-F238E27FC236}">
                  <a16:creationId xmlns:a16="http://schemas.microsoft.com/office/drawing/2014/main" id="{1B6BC1DD-1884-48C6-B227-954D32EC1F8F}"/>
                </a:ext>
              </a:extLst>
            </p:cNvPr>
            <p:cNvGrpSpPr/>
            <p:nvPr/>
          </p:nvGrpSpPr>
          <p:grpSpPr>
            <a:xfrm>
              <a:off x="3915360" y="3903120"/>
              <a:ext cx="1316880" cy="255960"/>
              <a:chOff x="3915360" y="3903120"/>
              <a:chExt cx="1316880" cy="255960"/>
            </a:xfrm>
          </p:grpSpPr>
          <p:sp>
            <p:nvSpPr>
              <p:cNvPr id="28" name="CustomShape 21">
                <a:extLst>
                  <a:ext uri="{FF2B5EF4-FFF2-40B4-BE49-F238E27FC236}">
                    <a16:creationId xmlns:a16="http://schemas.microsoft.com/office/drawing/2014/main" id="{4184AB3D-ED7E-49C6-A536-9A23E00ACE24}"/>
                  </a:ext>
                </a:extLst>
              </p:cNvPr>
              <p:cNvSpPr/>
              <p:nvPr/>
            </p:nvSpPr>
            <p:spPr>
              <a:xfrm flipH="1">
                <a:off x="3915360" y="3903120"/>
                <a:ext cx="1316880" cy="255960"/>
              </a:xfrm>
              <a:prstGeom prst="cube">
                <a:avLst>
                  <a:gd name="adj" fmla="val 25000"/>
                </a:avLst>
              </a:prstGeom>
              <a:solidFill>
                <a:srgbClr val="BDD7EE"/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" name="Line 22">
                <a:extLst>
                  <a:ext uri="{FF2B5EF4-FFF2-40B4-BE49-F238E27FC236}">
                    <a16:creationId xmlns:a16="http://schemas.microsoft.com/office/drawing/2014/main" id="{B1CF36D0-8B45-4DDD-A65E-09EA50E1DABA}"/>
                  </a:ext>
                </a:extLst>
              </p:cNvPr>
              <p:cNvSpPr/>
              <p:nvPr/>
            </p:nvSpPr>
            <p:spPr>
              <a:xfrm>
                <a:off x="41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" name="Line 23">
                <a:extLst>
                  <a:ext uri="{FF2B5EF4-FFF2-40B4-BE49-F238E27FC236}">
                    <a16:creationId xmlns:a16="http://schemas.microsoft.com/office/drawing/2014/main" id="{B8B350FF-3C5E-4F30-A475-86A08E64EA65}"/>
                  </a:ext>
                </a:extLst>
              </p:cNvPr>
              <p:cNvSpPr/>
              <p:nvPr/>
            </p:nvSpPr>
            <p:spPr>
              <a:xfrm>
                <a:off x="433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" name="Line 24">
                <a:extLst>
                  <a:ext uri="{FF2B5EF4-FFF2-40B4-BE49-F238E27FC236}">
                    <a16:creationId xmlns:a16="http://schemas.microsoft.com/office/drawing/2014/main" id="{ACEE13DF-DF83-464D-83BE-11037E6A35AC}"/>
                  </a:ext>
                </a:extLst>
              </p:cNvPr>
              <p:cNvSpPr/>
              <p:nvPr/>
            </p:nvSpPr>
            <p:spPr>
              <a:xfrm>
                <a:off x="451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" name="Line 25">
                <a:extLst>
                  <a:ext uri="{FF2B5EF4-FFF2-40B4-BE49-F238E27FC236}">
                    <a16:creationId xmlns:a16="http://schemas.microsoft.com/office/drawing/2014/main" id="{8713FF2D-6697-42C1-9F62-F09D370901A9}"/>
                  </a:ext>
                </a:extLst>
              </p:cNvPr>
              <p:cNvSpPr/>
              <p:nvPr/>
            </p:nvSpPr>
            <p:spPr>
              <a:xfrm>
                <a:off x="469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" name="Line 26">
                <a:extLst>
                  <a:ext uri="{FF2B5EF4-FFF2-40B4-BE49-F238E27FC236}">
                    <a16:creationId xmlns:a16="http://schemas.microsoft.com/office/drawing/2014/main" id="{5B235286-0970-4343-A699-E57A4D899EB4}"/>
                  </a:ext>
                </a:extLst>
              </p:cNvPr>
              <p:cNvSpPr/>
              <p:nvPr/>
            </p:nvSpPr>
            <p:spPr>
              <a:xfrm>
                <a:off x="487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" name="Line 27">
                <a:extLst>
                  <a:ext uri="{FF2B5EF4-FFF2-40B4-BE49-F238E27FC236}">
                    <a16:creationId xmlns:a16="http://schemas.microsoft.com/office/drawing/2014/main" id="{9B6620B3-4801-45D6-AC89-AEB4C5189CDC}"/>
                  </a:ext>
                </a:extLst>
              </p:cNvPr>
              <p:cNvSpPr/>
              <p:nvPr/>
            </p:nvSpPr>
            <p:spPr>
              <a:xfrm>
                <a:off x="50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53" name="Group 20">
              <a:extLst>
                <a:ext uri="{FF2B5EF4-FFF2-40B4-BE49-F238E27FC236}">
                  <a16:creationId xmlns:a16="http://schemas.microsoft.com/office/drawing/2014/main" id="{1A501D5C-FC69-4AC1-8437-0BEB095B3723}"/>
                </a:ext>
              </a:extLst>
            </p:cNvPr>
            <p:cNvGrpSpPr/>
            <p:nvPr/>
          </p:nvGrpSpPr>
          <p:grpSpPr>
            <a:xfrm>
              <a:off x="3882060" y="4040461"/>
              <a:ext cx="1316880" cy="255960"/>
              <a:chOff x="3915360" y="3903120"/>
              <a:chExt cx="1316880" cy="255960"/>
            </a:xfrm>
          </p:grpSpPr>
          <p:sp>
            <p:nvSpPr>
              <p:cNvPr id="54" name="CustomShape 21">
                <a:extLst>
                  <a:ext uri="{FF2B5EF4-FFF2-40B4-BE49-F238E27FC236}">
                    <a16:creationId xmlns:a16="http://schemas.microsoft.com/office/drawing/2014/main" id="{880FFCA2-376B-4069-9E49-8C33762FF17A}"/>
                  </a:ext>
                </a:extLst>
              </p:cNvPr>
              <p:cNvSpPr/>
              <p:nvPr/>
            </p:nvSpPr>
            <p:spPr>
              <a:xfrm flipH="1">
                <a:off x="3915360" y="3903120"/>
                <a:ext cx="1316880" cy="255960"/>
              </a:xfrm>
              <a:prstGeom prst="cube">
                <a:avLst>
                  <a:gd name="adj" fmla="val 25000"/>
                </a:avLst>
              </a:prstGeom>
              <a:solidFill>
                <a:srgbClr val="BDD7EE"/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" name="Line 22">
                <a:extLst>
                  <a:ext uri="{FF2B5EF4-FFF2-40B4-BE49-F238E27FC236}">
                    <a16:creationId xmlns:a16="http://schemas.microsoft.com/office/drawing/2014/main" id="{42A3288E-CEBB-4D66-8614-8BBB210969B4}"/>
                  </a:ext>
                </a:extLst>
              </p:cNvPr>
              <p:cNvSpPr/>
              <p:nvPr/>
            </p:nvSpPr>
            <p:spPr>
              <a:xfrm>
                <a:off x="41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" name="Line 23">
                <a:extLst>
                  <a:ext uri="{FF2B5EF4-FFF2-40B4-BE49-F238E27FC236}">
                    <a16:creationId xmlns:a16="http://schemas.microsoft.com/office/drawing/2014/main" id="{B25E7A6D-CE27-4B96-A21E-AEDF3793948E}"/>
                  </a:ext>
                </a:extLst>
              </p:cNvPr>
              <p:cNvSpPr/>
              <p:nvPr/>
            </p:nvSpPr>
            <p:spPr>
              <a:xfrm>
                <a:off x="433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" name="Line 24">
                <a:extLst>
                  <a:ext uri="{FF2B5EF4-FFF2-40B4-BE49-F238E27FC236}">
                    <a16:creationId xmlns:a16="http://schemas.microsoft.com/office/drawing/2014/main" id="{73ED8929-CDD5-4686-A5E5-89DDF648F988}"/>
                  </a:ext>
                </a:extLst>
              </p:cNvPr>
              <p:cNvSpPr/>
              <p:nvPr/>
            </p:nvSpPr>
            <p:spPr>
              <a:xfrm>
                <a:off x="451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Line 25">
                <a:extLst>
                  <a:ext uri="{FF2B5EF4-FFF2-40B4-BE49-F238E27FC236}">
                    <a16:creationId xmlns:a16="http://schemas.microsoft.com/office/drawing/2014/main" id="{C1C8CCE6-0BBC-48AF-BCDC-8F3ABE60DFC7}"/>
                  </a:ext>
                </a:extLst>
              </p:cNvPr>
              <p:cNvSpPr/>
              <p:nvPr/>
            </p:nvSpPr>
            <p:spPr>
              <a:xfrm>
                <a:off x="469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" name="Line 26">
                <a:extLst>
                  <a:ext uri="{FF2B5EF4-FFF2-40B4-BE49-F238E27FC236}">
                    <a16:creationId xmlns:a16="http://schemas.microsoft.com/office/drawing/2014/main" id="{5457FC8F-6B6D-46CD-9242-04EC62C623B7}"/>
                  </a:ext>
                </a:extLst>
              </p:cNvPr>
              <p:cNvSpPr/>
              <p:nvPr/>
            </p:nvSpPr>
            <p:spPr>
              <a:xfrm>
                <a:off x="487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" name="Line 27">
                <a:extLst>
                  <a:ext uri="{FF2B5EF4-FFF2-40B4-BE49-F238E27FC236}">
                    <a16:creationId xmlns:a16="http://schemas.microsoft.com/office/drawing/2014/main" id="{28880258-C2F0-4D29-8299-42098B7A66FE}"/>
                  </a:ext>
                </a:extLst>
              </p:cNvPr>
              <p:cNvSpPr/>
              <p:nvPr/>
            </p:nvSpPr>
            <p:spPr>
              <a:xfrm>
                <a:off x="50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1" name="Group 20">
              <a:extLst>
                <a:ext uri="{FF2B5EF4-FFF2-40B4-BE49-F238E27FC236}">
                  <a16:creationId xmlns:a16="http://schemas.microsoft.com/office/drawing/2014/main" id="{829A3F26-6316-441C-B610-4E9E19F3CC1A}"/>
                </a:ext>
              </a:extLst>
            </p:cNvPr>
            <p:cNvGrpSpPr/>
            <p:nvPr/>
          </p:nvGrpSpPr>
          <p:grpSpPr>
            <a:xfrm>
              <a:off x="3848363" y="4188496"/>
              <a:ext cx="1316880" cy="255960"/>
              <a:chOff x="3915360" y="3903120"/>
              <a:chExt cx="1316880" cy="255960"/>
            </a:xfrm>
          </p:grpSpPr>
          <p:sp>
            <p:nvSpPr>
              <p:cNvPr id="62" name="CustomShape 21">
                <a:extLst>
                  <a:ext uri="{FF2B5EF4-FFF2-40B4-BE49-F238E27FC236}">
                    <a16:creationId xmlns:a16="http://schemas.microsoft.com/office/drawing/2014/main" id="{21C2EAD3-9C11-432C-BF1A-D1CFA1DDE18C}"/>
                  </a:ext>
                </a:extLst>
              </p:cNvPr>
              <p:cNvSpPr/>
              <p:nvPr/>
            </p:nvSpPr>
            <p:spPr>
              <a:xfrm flipH="1">
                <a:off x="3915360" y="3903120"/>
                <a:ext cx="1316880" cy="255960"/>
              </a:xfrm>
              <a:prstGeom prst="cube">
                <a:avLst>
                  <a:gd name="adj" fmla="val 25000"/>
                </a:avLst>
              </a:prstGeom>
              <a:solidFill>
                <a:srgbClr val="BDD7EE"/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" name="Line 22">
                <a:extLst>
                  <a:ext uri="{FF2B5EF4-FFF2-40B4-BE49-F238E27FC236}">
                    <a16:creationId xmlns:a16="http://schemas.microsoft.com/office/drawing/2014/main" id="{2439099D-B0F3-40AF-8312-44C8A7F66F60}"/>
                  </a:ext>
                </a:extLst>
              </p:cNvPr>
              <p:cNvSpPr/>
              <p:nvPr/>
            </p:nvSpPr>
            <p:spPr>
              <a:xfrm>
                <a:off x="41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" name="Line 23">
                <a:extLst>
                  <a:ext uri="{FF2B5EF4-FFF2-40B4-BE49-F238E27FC236}">
                    <a16:creationId xmlns:a16="http://schemas.microsoft.com/office/drawing/2014/main" id="{A2FB13AF-A508-441E-9CBD-0118FA8FCEDC}"/>
                  </a:ext>
                </a:extLst>
              </p:cNvPr>
              <p:cNvSpPr/>
              <p:nvPr/>
            </p:nvSpPr>
            <p:spPr>
              <a:xfrm>
                <a:off x="433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FB462178-C717-403C-B011-A5F92A2771EB}"/>
                  </a:ext>
                </a:extLst>
              </p:cNvPr>
              <p:cNvSpPr/>
              <p:nvPr/>
            </p:nvSpPr>
            <p:spPr>
              <a:xfrm>
                <a:off x="451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" name="Line 25">
                <a:extLst>
                  <a:ext uri="{FF2B5EF4-FFF2-40B4-BE49-F238E27FC236}">
                    <a16:creationId xmlns:a16="http://schemas.microsoft.com/office/drawing/2014/main" id="{AAB80ED6-8C1C-4DF5-BFD7-6D09F496A171}"/>
                  </a:ext>
                </a:extLst>
              </p:cNvPr>
              <p:cNvSpPr/>
              <p:nvPr/>
            </p:nvSpPr>
            <p:spPr>
              <a:xfrm>
                <a:off x="469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" name="Line 26">
                <a:extLst>
                  <a:ext uri="{FF2B5EF4-FFF2-40B4-BE49-F238E27FC236}">
                    <a16:creationId xmlns:a16="http://schemas.microsoft.com/office/drawing/2014/main" id="{5898ABA1-D9C5-42B2-806C-CD1655F3F7DC}"/>
                  </a:ext>
                </a:extLst>
              </p:cNvPr>
              <p:cNvSpPr/>
              <p:nvPr/>
            </p:nvSpPr>
            <p:spPr>
              <a:xfrm>
                <a:off x="487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" name="Line 27">
                <a:extLst>
                  <a:ext uri="{FF2B5EF4-FFF2-40B4-BE49-F238E27FC236}">
                    <a16:creationId xmlns:a16="http://schemas.microsoft.com/office/drawing/2014/main" id="{52F8B73C-1AB0-4ADD-93C1-C1BCD43FCA60}"/>
                  </a:ext>
                </a:extLst>
              </p:cNvPr>
              <p:cNvSpPr/>
              <p:nvPr/>
            </p:nvSpPr>
            <p:spPr>
              <a:xfrm>
                <a:off x="50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9" name="Group 20">
              <a:extLst>
                <a:ext uri="{FF2B5EF4-FFF2-40B4-BE49-F238E27FC236}">
                  <a16:creationId xmlns:a16="http://schemas.microsoft.com/office/drawing/2014/main" id="{189AE162-48DD-42CA-89A3-C2958D4A2D70}"/>
                </a:ext>
              </a:extLst>
            </p:cNvPr>
            <p:cNvGrpSpPr/>
            <p:nvPr/>
          </p:nvGrpSpPr>
          <p:grpSpPr>
            <a:xfrm>
              <a:off x="3799242" y="4312227"/>
              <a:ext cx="1316880" cy="255960"/>
              <a:chOff x="3915360" y="3903120"/>
              <a:chExt cx="1316880" cy="255960"/>
            </a:xfrm>
          </p:grpSpPr>
          <p:sp>
            <p:nvSpPr>
              <p:cNvPr id="70" name="CustomShape 21">
                <a:extLst>
                  <a:ext uri="{FF2B5EF4-FFF2-40B4-BE49-F238E27FC236}">
                    <a16:creationId xmlns:a16="http://schemas.microsoft.com/office/drawing/2014/main" id="{F5B5D6CA-4B31-482C-8E78-287CB2A6DB20}"/>
                  </a:ext>
                </a:extLst>
              </p:cNvPr>
              <p:cNvSpPr/>
              <p:nvPr/>
            </p:nvSpPr>
            <p:spPr>
              <a:xfrm flipH="1">
                <a:off x="3915360" y="3903120"/>
                <a:ext cx="1316880" cy="255960"/>
              </a:xfrm>
              <a:prstGeom prst="cube">
                <a:avLst>
                  <a:gd name="adj" fmla="val 25000"/>
                </a:avLst>
              </a:prstGeom>
              <a:solidFill>
                <a:srgbClr val="BDD7EE"/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" name="Line 22">
                <a:extLst>
                  <a:ext uri="{FF2B5EF4-FFF2-40B4-BE49-F238E27FC236}">
                    <a16:creationId xmlns:a16="http://schemas.microsoft.com/office/drawing/2014/main" id="{A1CE00FE-99BE-4BAB-8857-C76C8E9B5C21}"/>
                  </a:ext>
                </a:extLst>
              </p:cNvPr>
              <p:cNvSpPr/>
              <p:nvPr/>
            </p:nvSpPr>
            <p:spPr>
              <a:xfrm>
                <a:off x="41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" name="Line 23">
                <a:extLst>
                  <a:ext uri="{FF2B5EF4-FFF2-40B4-BE49-F238E27FC236}">
                    <a16:creationId xmlns:a16="http://schemas.microsoft.com/office/drawing/2014/main" id="{1CC05B35-DD20-4AFA-8CF1-EC4F100C5DA2}"/>
                  </a:ext>
                </a:extLst>
              </p:cNvPr>
              <p:cNvSpPr/>
              <p:nvPr/>
            </p:nvSpPr>
            <p:spPr>
              <a:xfrm>
                <a:off x="433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" name="Line 24">
                <a:extLst>
                  <a:ext uri="{FF2B5EF4-FFF2-40B4-BE49-F238E27FC236}">
                    <a16:creationId xmlns:a16="http://schemas.microsoft.com/office/drawing/2014/main" id="{1CA3723A-7753-46C3-B918-0D30A64E41EE}"/>
                  </a:ext>
                </a:extLst>
              </p:cNvPr>
              <p:cNvSpPr/>
              <p:nvPr/>
            </p:nvSpPr>
            <p:spPr>
              <a:xfrm>
                <a:off x="451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" name="Line 25">
                <a:extLst>
                  <a:ext uri="{FF2B5EF4-FFF2-40B4-BE49-F238E27FC236}">
                    <a16:creationId xmlns:a16="http://schemas.microsoft.com/office/drawing/2014/main" id="{3E4C6EA8-616E-4683-9CB0-67F01DB5510F}"/>
                  </a:ext>
                </a:extLst>
              </p:cNvPr>
              <p:cNvSpPr/>
              <p:nvPr/>
            </p:nvSpPr>
            <p:spPr>
              <a:xfrm>
                <a:off x="469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" name="Line 26">
                <a:extLst>
                  <a:ext uri="{FF2B5EF4-FFF2-40B4-BE49-F238E27FC236}">
                    <a16:creationId xmlns:a16="http://schemas.microsoft.com/office/drawing/2014/main" id="{48311BFF-8048-4E20-AEA7-2BD9C5F01859}"/>
                  </a:ext>
                </a:extLst>
              </p:cNvPr>
              <p:cNvSpPr/>
              <p:nvPr/>
            </p:nvSpPr>
            <p:spPr>
              <a:xfrm>
                <a:off x="487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" name="Line 27">
                <a:extLst>
                  <a:ext uri="{FF2B5EF4-FFF2-40B4-BE49-F238E27FC236}">
                    <a16:creationId xmlns:a16="http://schemas.microsoft.com/office/drawing/2014/main" id="{682A7AD8-B4FA-4B2D-9827-4D9CA46A9D50}"/>
                  </a:ext>
                </a:extLst>
              </p:cNvPr>
              <p:cNvSpPr/>
              <p:nvPr/>
            </p:nvSpPr>
            <p:spPr>
              <a:xfrm>
                <a:off x="50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77" name="Segnaposto data 5">
            <a:extLst>
              <a:ext uri="{FF2B5EF4-FFF2-40B4-BE49-F238E27FC236}">
                <a16:creationId xmlns:a16="http://schemas.microsoft.com/office/drawing/2014/main" id="{213FF0B9-DEC9-40B0-A024-A1F4CF19D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46903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23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grpSp>
        <p:nvGrpSpPr>
          <p:cNvPr id="35" name="Group 28">
            <a:extLst>
              <a:ext uri="{FF2B5EF4-FFF2-40B4-BE49-F238E27FC236}">
                <a16:creationId xmlns:a16="http://schemas.microsoft.com/office/drawing/2014/main" id="{15D1139A-AC35-4716-BD68-EE4A74DA5E9C}"/>
              </a:ext>
            </a:extLst>
          </p:cNvPr>
          <p:cNvGrpSpPr/>
          <p:nvPr/>
        </p:nvGrpSpPr>
        <p:grpSpPr>
          <a:xfrm>
            <a:off x="1926705" y="3034765"/>
            <a:ext cx="938880" cy="938880"/>
            <a:chOff x="4097520" y="1623960"/>
            <a:chExt cx="938880" cy="938880"/>
          </a:xfrm>
        </p:grpSpPr>
        <p:sp>
          <p:nvSpPr>
            <p:cNvPr id="36" name="CustomShape 29">
              <a:extLst>
                <a:ext uri="{FF2B5EF4-FFF2-40B4-BE49-F238E27FC236}">
                  <a16:creationId xmlns:a16="http://schemas.microsoft.com/office/drawing/2014/main" id="{767F2B72-EB36-45A3-9188-43E16B903622}"/>
                </a:ext>
              </a:extLst>
            </p:cNvPr>
            <p:cNvSpPr/>
            <p:nvPr/>
          </p:nvSpPr>
          <p:spPr>
            <a:xfrm rot="10800000">
              <a:off x="4362840" y="162396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0">
              <a:extLst>
                <a:ext uri="{FF2B5EF4-FFF2-40B4-BE49-F238E27FC236}">
                  <a16:creationId xmlns:a16="http://schemas.microsoft.com/office/drawing/2014/main" id="{73A51FE9-4D13-4C07-BFDB-EF6ED4D5C322}"/>
                </a:ext>
              </a:extLst>
            </p:cNvPr>
            <p:cNvSpPr/>
            <p:nvPr/>
          </p:nvSpPr>
          <p:spPr>
            <a:xfrm rot="10800000">
              <a:off x="4309920" y="167688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1">
              <a:extLst>
                <a:ext uri="{FF2B5EF4-FFF2-40B4-BE49-F238E27FC236}">
                  <a16:creationId xmlns:a16="http://schemas.microsoft.com/office/drawing/2014/main" id="{854C0023-E1EF-4DBB-9ADB-BF7DDF6E42BF}"/>
                </a:ext>
              </a:extLst>
            </p:cNvPr>
            <p:cNvSpPr/>
            <p:nvPr/>
          </p:nvSpPr>
          <p:spPr>
            <a:xfrm rot="10800000">
              <a:off x="4256280" y="173016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2">
              <a:extLst>
                <a:ext uri="{FF2B5EF4-FFF2-40B4-BE49-F238E27FC236}">
                  <a16:creationId xmlns:a16="http://schemas.microsoft.com/office/drawing/2014/main" id="{1AD25310-0E37-42E6-826D-AF7EA1678D80}"/>
                </a:ext>
              </a:extLst>
            </p:cNvPr>
            <p:cNvSpPr/>
            <p:nvPr/>
          </p:nvSpPr>
          <p:spPr>
            <a:xfrm rot="10800000">
              <a:off x="4203720" y="178308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3">
              <a:extLst>
                <a:ext uri="{FF2B5EF4-FFF2-40B4-BE49-F238E27FC236}">
                  <a16:creationId xmlns:a16="http://schemas.microsoft.com/office/drawing/2014/main" id="{05ABAC4E-3764-4493-A69A-82A0C87203DE}"/>
                </a:ext>
              </a:extLst>
            </p:cNvPr>
            <p:cNvSpPr/>
            <p:nvPr/>
          </p:nvSpPr>
          <p:spPr>
            <a:xfrm rot="10800000">
              <a:off x="4150440" y="183636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4">
              <a:extLst>
                <a:ext uri="{FF2B5EF4-FFF2-40B4-BE49-F238E27FC236}">
                  <a16:creationId xmlns:a16="http://schemas.microsoft.com/office/drawing/2014/main" id="{360C9FB5-2CAD-48CE-93B1-8598368506BB}"/>
                </a:ext>
              </a:extLst>
            </p:cNvPr>
            <p:cNvSpPr/>
            <p:nvPr/>
          </p:nvSpPr>
          <p:spPr>
            <a:xfrm rot="10800000">
              <a:off x="4097520" y="1889280"/>
              <a:ext cx="673560" cy="673560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2" name="Immagine 10">
            <a:extLst>
              <a:ext uri="{FF2B5EF4-FFF2-40B4-BE49-F238E27FC236}">
                <a16:creationId xmlns:a16="http://schemas.microsoft.com/office/drawing/2014/main" id="{1BB423FC-876F-4E9C-89BC-269016A1F86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1401" y="1554712"/>
            <a:ext cx="3429489" cy="865494"/>
          </a:xfrm>
          <a:prstGeom prst="rect">
            <a:avLst/>
          </a:prstGeom>
          <a:ln>
            <a:noFill/>
          </a:ln>
        </p:spPr>
      </p:pic>
      <p:sp>
        <p:nvSpPr>
          <p:cNvPr id="43" name="CustomShape 35">
            <a:extLst>
              <a:ext uri="{FF2B5EF4-FFF2-40B4-BE49-F238E27FC236}">
                <a16:creationId xmlns:a16="http://schemas.microsoft.com/office/drawing/2014/main" id="{A9F2578A-2272-4EE5-A6AD-35E39679FB91}"/>
              </a:ext>
            </a:extLst>
          </p:cNvPr>
          <p:cNvSpPr/>
          <p:nvPr/>
        </p:nvSpPr>
        <p:spPr>
          <a:xfrm>
            <a:off x="5016049" y="1580686"/>
            <a:ext cx="3520127" cy="7837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 b="0" i="1" strike="noStrike" spc="-1" dirty="0">
                <a:solidFill>
                  <a:srgbClr val="000000"/>
                </a:solidFill>
                <a:latin typeface="Times New Roman"/>
              </a:rPr>
              <a:t>"</a:t>
            </a:r>
            <a:r>
              <a:rPr lang="en-US" sz="1600" b="0" strike="noStrike" spc="-1" dirty="0">
                <a:solidFill>
                  <a:srgbClr val="000000"/>
                </a:solidFill>
                <a:latin typeface="Times New Roman"/>
              </a:rPr>
              <a:t>Go straight then turn right and pass the many desks until you get to the ping pong table. Wait there</a:t>
            </a:r>
            <a:r>
              <a:rPr lang="en-US" sz="1600" b="0" i="1" strike="noStrike" spc="-1" dirty="0">
                <a:solidFill>
                  <a:srgbClr val="000000"/>
                </a:solidFill>
                <a:latin typeface="Times New Roman"/>
              </a:rPr>
              <a:t>."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46" name="TextShape 38">
            <a:extLst>
              <a:ext uri="{FF2B5EF4-FFF2-40B4-BE49-F238E27FC236}">
                <a16:creationId xmlns:a16="http://schemas.microsoft.com/office/drawing/2014/main" id="{803D616F-7B09-4807-A1A2-BA26ABC16DAB}"/>
              </a:ext>
            </a:extLst>
          </p:cNvPr>
          <p:cNvSpPr txBox="1"/>
          <p:nvPr/>
        </p:nvSpPr>
        <p:spPr>
          <a:xfrm>
            <a:off x="3425227" y="3204505"/>
            <a:ext cx="2297558" cy="652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600" b="0" i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Merged Representation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9BF135C-0E70-4997-87D5-951B60D4B368}"/>
              </a:ext>
            </a:extLst>
          </p:cNvPr>
          <p:cNvGrpSpPr/>
          <p:nvPr/>
        </p:nvGrpSpPr>
        <p:grpSpPr>
          <a:xfrm>
            <a:off x="6059613" y="3095098"/>
            <a:ext cx="1432998" cy="665067"/>
            <a:chOff x="3799242" y="3903120"/>
            <a:chExt cx="1432998" cy="665067"/>
          </a:xfrm>
        </p:grpSpPr>
        <p:grpSp>
          <p:nvGrpSpPr>
            <p:cNvPr id="27" name="Group 20">
              <a:extLst>
                <a:ext uri="{FF2B5EF4-FFF2-40B4-BE49-F238E27FC236}">
                  <a16:creationId xmlns:a16="http://schemas.microsoft.com/office/drawing/2014/main" id="{1B6BC1DD-1884-48C6-B227-954D32EC1F8F}"/>
                </a:ext>
              </a:extLst>
            </p:cNvPr>
            <p:cNvGrpSpPr/>
            <p:nvPr/>
          </p:nvGrpSpPr>
          <p:grpSpPr>
            <a:xfrm>
              <a:off x="3915360" y="3903120"/>
              <a:ext cx="1316880" cy="255960"/>
              <a:chOff x="3915360" y="3903120"/>
              <a:chExt cx="1316880" cy="255960"/>
            </a:xfrm>
          </p:grpSpPr>
          <p:sp>
            <p:nvSpPr>
              <p:cNvPr id="28" name="CustomShape 21">
                <a:extLst>
                  <a:ext uri="{FF2B5EF4-FFF2-40B4-BE49-F238E27FC236}">
                    <a16:creationId xmlns:a16="http://schemas.microsoft.com/office/drawing/2014/main" id="{4184AB3D-ED7E-49C6-A536-9A23E00ACE24}"/>
                  </a:ext>
                </a:extLst>
              </p:cNvPr>
              <p:cNvSpPr/>
              <p:nvPr/>
            </p:nvSpPr>
            <p:spPr>
              <a:xfrm flipH="1">
                <a:off x="3915360" y="3903120"/>
                <a:ext cx="1316880" cy="255960"/>
              </a:xfrm>
              <a:prstGeom prst="cube">
                <a:avLst>
                  <a:gd name="adj" fmla="val 25000"/>
                </a:avLst>
              </a:prstGeom>
              <a:solidFill>
                <a:srgbClr val="BDD7EE"/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" name="Line 22">
                <a:extLst>
                  <a:ext uri="{FF2B5EF4-FFF2-40B4-BE49-F238E27FC236}">
                    <a16:creationId xmlns:a16="http://schemas.microsoft.com/office/drawing/2014/main" id="{B1CF36D0-8B45-4DDD-A65E-09EA50E1DABA}"/>
                  </a:ext>
                </a:extLst>
              </p:cNvPr>
              <p:cNvSpPr/>
              <p:nvPr/>
            </p:nvSpPr>
            <p:spPr>
              <a:xfrm>
                <a:off x="41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" name="Line 23">
                <a:extLst>
                  <a:ext uri="{FF2B5EF4-FFF2-40B4-BE49-F238E27FC236}">
                    <a16:creationId xmlns:a16="http://schemas.microsoft.com/office/drawing/2014/main" id="{B8B350FF-3C5E-4F30-A475-86A08E64EA65}"/>
                  </a:ext>
                </a:extLst>
              </p:cNvPr>
              <p:cNvSpPr/>
              <p:nvPr/>
            </p:nvSpPr>
            <p:spPr>
              <a:xfrm>
                <a:off x="433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" name="Line 24">
                <a:extLst>
                  <a:ext uri="{FF2B5EF4-FFF2-40B4-BE49-F238E27FC236}">
                    <a16:creationId xmlns:a16="http://schemas.microsoft.com/office/drawing/2014/main" id="{ACEE13DF-DF83-464D-83BE-11037E6A35AC}"/>
                  </a:ext>
                </a:extLst>
              </p:cNvPr>
              <p:cNvSpPr/>
              <p:nvPr/>
            </p:nvSpPr>
            <p:spPr>
              <a:xfrm>
                <a:off x="451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" name="Line 25">
                <a:extLst>
                  <a:ext uri="{FF2B5EF4-FFF2-40B4-BE49-F238E27FC236}">
                    <a16:creationId xmlns:a16="http://schemas.microsoft.com/office/drawing/2014/main" id="{8713FF2D-6697-42C1-9F62-F09D370901A9}"/>
                  </a:ext>
                </a:extLst>
              </p:cNvPr>
              <p:cNvSpPr/>
              <p:nvPr/>
            </p:nvSpPr>
            <p:spPr>
              <a:xfrm>
                <a:off x="469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" name="Line 26">
                <a:extLst>
                  <a:ext uri="{FF2B5EF4-FFF2-40B4-BE49-F238E27FC236}">
                    <a16:creationId xmlns:a16="http://schemas.microsoft.com/office/drawing/2014/main" id="{5B235286-0970-4343-A699-E57A4D899EB4}"/>
                  </a:ext>
                </a:extLst>
              </p:cNvPr>
              <p:cNvSpPr/>
              <p:nvPr/>
            </p:nvSpPr>
            <p:spPr>
              <a:xfrm>
                <a:off x="487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" name="Line 27">
                <a:extLst>
                  <a:ext uri="{FF2B5EF4-FFF2-40B4-BE49-F238E27FC236}">
                    <a16:creationId xmlns:a16="http://schemas.microsoft.com/office/drawing/2014/main" id="{9B6620B3-4801-45D6-AC89-AEB4C5189CDC}"/>
                  </a:ext>
                </a:extLst>
              </p:cNvPr>
              <p:cNvSpPr/>
              <p:nvPr/>
            </p:nvSpPr>
            <p:spPr>
              <a:xfrm>
                <a:off x="50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53" name="Group 20">
              <a:extLst>
                <a:ext uri="{FF2B5EF4-FFF2-40B4-BE49-F238E27FC236}">
                  <a16:creationId xmlns:a16="http://schemas.microsoft.com/office/drawing/2014/main" id="{1A501D5C-FC69-4AC1-8437-0BEB095B3723}"/>
                </a:ext>
              </a:extLst>
            </p:cNvPr>
            <p:cNvGrpSpPr/>
            <p:nvPr/>
          </p:nvGrpSpPr>
          <p:grpSpPr>
            <a:xfrm>
              <a:off x="3882060" y="4040461"/>
              <a:ext cx="1316880" cy="255960"/>
              <a:chOff x="3915360" y="3903120"/>
              <a:chExt cx="1316880" cy="255960"/>
            </a:xfrm>
          </p:grpSpPr>
          <p:sp>
            <p:nvSpPr>
              <p:cNvPr id="54" name="CustomShape 21">
                <a:extLst>
                  <a:ext uri="{FF2B5EF4-FFF2-40B4-BE49-F238E27FC236}">
                    <a16:creationId xmlns:a16="http://schemas.microsoft.com/office/drawing/2014/main" id="{880FFCA2-376B-4069-9E49-8C33762FF17A}"/>
                  </a:ext>
                </a:extLst>
              </p:cNvPr>
              <p:cNvSpPr/>
              <p:nvPr/>
            </p:nvSpPr>
            <p:spPr>
              <a:xfrm flipH="1">
                <a:off x="3915360" y="3903120"/>
                <a:ext cx="1316880" cy="255960"/>
              </a:xfrm>
              <a:prstGeom prst="cube">
                <a:avLst>
                  <a:gd name="adj" fmla="val 25000"/>
                </a:avLst>
              </a:prstGeom>
              <a:solidFill>
                <a:srgbClr val="BDD7EE"/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" name="Line 22">
                <a:extLst>
                  <a:ext uri="{FF2B5EF4-FFF2-40B4-BE49-F238E27FC236}">
                    <a16:creationId xmlns:a16="http://schemas.microsoft.com/office/drawing/2014/main" id="{42A3288E-CEBB-4D66-8614-8BBB210969B4}"/>
                  </a:ext>
                </a:extLst>
              </p:cNvPr>
              <p:cNvSpPr/>
              <p:nvPr/>
            </p:nvSpPr>
            <p:spPr>
              <a:xfrm>
                <a:off x="41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" name="Line 23">
                <a:extLst>
                  <a:ext uri="{FF2B5EF4-FFF2-40B4-BE49-F238E27FC236}">
                    <a16:creationId xmlns:a16="http://schemas.microsoft.com/office/drawing/2014/main" id="{B25E7A6D-CE27-4B96-A21E-AEDF3793948E}"/>
                  </a:ext>
                </a:extLst>
              </p:cNvPr>
              <p:cNvSpPr/>
              <p:nvPr/>
            </p:nvSpPr>
            <p:spPr>
              <a:xfrm>
                <a:off x="433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" name="Line 24">
                <a:extLst>
                  <a:ext uri="{FF2B5EF4-FFF2-40B4-BE49-F238E27FC236}">
                    <a16:creationId xmlns:a16="http://schemas.microsoft.com/office/drawing/2014/main" id="{73ED8929-CDD5-4686-A5E5-89DDF648F988}"/>
                  </a:ext>
                </a:extLst>
              </p:cNvPr>
              <p:cNvSpPr/>
              <p:nvPr/>
            </p:nvSpPr>
            <p:spPr>
              <a:xfrm>
                <a:off x="451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Line 25">
                <a:extLst>
                  <a:ext uri="{FF2B5EF4-FFF2-40B4-BE49-F238E27FC236}">
                    <a16:creationId xmlns:a16="http://schemas.microsoft.com/office/drawing/2014/main" id="{C1C8CCE6-0BBC-48AF-BCDC-8F3ABE60DFC7}"/>
                  </a:ext>
                </a:extLst>
              </p:cNvPr>
              <p:cNvSpPr/>
              <p:nvPr/>
            </p:nvSpPr>
            <p:spPr>
              <a:xfrm>
                <a:off x="469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" name="Line 26">
                <a:extLst>
                  <a:ext uri="{FF2B5EF4-FFF2-40B4-BE49-F238E27FC236}">
                    <a16:creationId xmlns:a16="http://schemas.microsoft.com/office/drawing/2014/main" id="{5457FC8F-6B6D-46CD-9242-04EC62C623B7}"/>
                  </a:ext>
                </a:extLst>
              </p:cNvPr>
              <p:cNvSpPr/>
              <p:nvPr/>
            </p:nvSpPr>
            <p:spPr>
              <a:xfrm>
                <a:off x="487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" name="Line 27">
                <a:extLst>
                  <a:ext uri="{FF2B5EF4-FFF2-40B4-BE49-F238E27FC236}">
                    <a16:creationId xmlns:a16="http://schemas.microsoft.com/office/drawing/2014/main" id="{28880258-C2F0-4D29-8299-42098B7A66FE}"/>
                  </a:ext>
                </a:extLst>
              </p:cNvPr>
              <p:cNvSpPr/>
              <p:nvPr/>
            </p:nvSpPr>
            <p:spPr>
              <a:xfrm>
                <a:off x="50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1" name="Group 20">
              <a:extLst>
                <a:ext uri="{FF2B5EF4-FFF2-40B4-BE49-F238E27FC236}">
                  <a16:creationId xmlns:a16="http://schemas.microsoft.com/office/drawing/2014/main" id="{829A3F26-6316-441C-B610-4E9E19F3CC1A}"/>
                </a:ext>
              </a:extLst>
            </p:cNvPr>
            <p:cNvGrpSpPr/>
            <p:nvPr/>
          </p:nvGrpSpPr>
          <p:grpSpPr>
            <a:xfrm>
              <a:off x="3848363" y="4188496"/>
              <a:ext cx="1316880" cy="255960"/>
              <a:chOff x="3915360" y="3903120"/>
              <a:chExt cx="1316880" cy="255960"/>
            </a:xfrm>
          </p:grpSpPr>
          <p:sp>
            <p:nvSpPr>
              <p:cNvPr id="62" name="CustomShape 21">
                <a:extLst>
                  <a:ext uri="{FF2B5EF4-FFF2-40B4-BE49-F238E27FC236}">
                    <a16:creationId xmlns:a16="http://schemas.microsoft.com/office/drawing/2014/main" id="{21C2EAD3-9C11-432C-BF1A-D1CFA1DDE18C}"/>
                  </a:ext>
                </a:extLst>
              </p:cNvPr>
              <p:cNvSpPr/>
              <p:nvPr/>
            </p:nvSpPr>
            <p:spPr>
              <a:xfrm flipH="1">
                <a:off x="3915360" y="3903120"/>
                <a:ext cx="1316880" cy="255960"/>
              </a:xfrm>
              <a:prstGeom prst="cube">
                <a:avLst>
                  <a:gd name="adj" fmla="val 25000"/>
                </a:avLst>
              </a:prstGeom>
              <a:solidFill>
                <a:srgbClr val="BDD7EE"/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" name="Line 22">
                <a:extLst>
                  <a:ext uri="{FF2B5EF4-FFF2-40B4-BE49-F238E27FC236}">
                    <a16:creationId xmlns:a16="http://schemas.microsoft.com/office/drawing/2014/main" id="{2439099D-B0F3-40AF-8312-44C8A7F66F60}"/>
                  </a:ext>
                </a:extLst>
              </p:cNvPr>
              <p:cNvSpPr/>
              <p:nvPr/>
            </p:nvSpPr>
            <p:spPr>
              <a:xfrm>
                <a:off x="41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" name="Line 23">
                <a:extLst>
                  <a:ext uri="{FF2B5EF4-FFF2-40B4-BE49-F238E27FC236}">
                    <a16:creationId xmlns:a16="http://schemas.microsoft.com/office/drawing/2014/main" id="{A2FB13AF-A508-441E-9CBD-0118FA8FCEDC}"/>
                  </a:ext>
                </a:extLst>
              </p:cNvPr>
              <p:cNvSpPr/>
              <p:nvPr/>
            </p:nvSpPr>
            <p:spPr>
              <a:xfrm>
                <a:off x="433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FB462178-C717-403C-B011-A5F92A2771EB}"/>
                  </a:ext>
                </a:extLst>
              </p:cNvPr>
              <p:cNvSpPr/>
              <p:nvPr/>
            </p:nvSpPr>
            <p:spPr>
              <a:xfrm>
                <a:off x="451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" name="Line 25">
                <a:extLst>
                  <a:ext uri="{FF2B5EF4-FFF2-40B4-BE49-F238E27FC236}">
                    <a16:creationId xmlns:a16="http://schemas.microsoft.com/office/drawing/2014/main" id="{AAB80ED6-8C1C-4DF5-BFD7-6D09F496A171}"/>
                  </a:ext>
                </a:extLst>
              </p:cNvPr>
              <p:cNvSpPr/>
              <p:nvPr/>
            </p:nvSpPr>
            <p:spPr>
              <a:xfrm>
                <a:off x="469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" name="Line 26">
                <a:extLst>
                  <a:ext uri="{FF2B5EF4-FFF2-40B4-BE49-F238E27FC236}">
                    <a16:creationId xmlns:a16="http://schemas.microsoft.com/office/drawing/2014/main" id="{5898ABA1-D9C5-42B2-806C-CD1655F3F7DC}"/>
                  </a:ext>
                </a:extLst>
              </p:cNvPr>
              <p:cNvSpPr/>
              <p:nvPr/>
            </p:nvSpPr>
            <p:spPr>
              <a:xfrm>
                <a:off x="487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" name="Line 27">
                <a:extLst>
                  <a:ext uri="{FF2B5EF4-FFF2-40B4-BE49-F238E27FC236}">
                    <a16:creationId xmlns:a16="http://schemas.microsoft.com/office/drawing/2014/main" id="{52F8B73C-1AB0-4ADD-93C1-C1BCD43FCA60}"/>
                  </a:ext>
                </a:extLst>
              </p:cNvPr>
              <p:cNvSpPr/>
              <p:nvPr/>
            </p:nvSpPr>
            <p:spPr>
              <a:xfrm>
                <a:off x="50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9" name="Group 20">
              <a:extLst>
                <a:ext uri="{FF2B5EF4-FFF2-40B4-BE49-F238E27FC236}">
                  <a16:creationId xmlns:a16="http://schemas.microsoft.com/office/drawing/2014/main" id="{189AE162-48DD-42CA-89A3-C2958D4A2D70}"/>
                </a:ext>
              </a:extLst>
            </p:cNvPr>
            <p:cNvGrpSpPr/>
            <p:nvPr/>
          </p:nvGrpSpPr>
          <p:grpSpPr>
            <a:xfrm>
              <a:off x="3799242" y="4312227"/>
              <a:ext cx="1316880" cy="255960"/>
              <a:chOff x="3915360" y="3903120"/>
              <a:chExt cx="1316880" cy="255960"/>
            </a:xfrm>
          </p:grpSpPr>
          <p:sp>
            <p:nvSpPr>
              <p:cNvPr id="70" name="CustomShape 21">
                <a:extLst>
                  <a:ext uri="{FF2B5EF4-FFF2-40B4-BE49-F238E27FC236}">
                    <a16:creationId xmlns:a16="http://schemas.microsoft.com/office/drawing/2014/main" id="{F5B5D6CA-4B31-482C-8E78-287CB2A6DB20}"/>
                  </a:ext>
                </a:extLst>
              </p:cNvPr>
              <p:cNvSpPr/>
              <p:nvPr/>
            </p:nvSpPr>
            <p:spPr>
              <a:xfrm flipH="1">
                <a:off x="3915360" y="3903120"/>
                <a:ext cx="1316880" cy="255960"/>
              </a:xfrm>
              <a:prstGeom prst="cube">
                <a:avLst>
                  <a:gd name="adj" fmla="val 25000"/>
                </a:avLst>
              </a:prstGeom>
              <a:solidFill>
                <a:srgbClr val="BDD7EE"/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" name="Line 22">
                <a:extLst>
                  <a:ext uri="{FF2B5EF4-FFF2-40B4-BE49-F238E27FC236}">
                    <a16:creationId xmlns:a16="http://schemas.microsoft.com/office/drawing/2014/main" id="{A1CE00FE-99BE-4BAB-8857-C76C8E9B5C21}"/>
                  </a:ext>
                </a:extLst>
              </p:cNvPr>
              <p:cNvSpPr/>
              <p:nvPr/>
            </p:nvSpPr>
            <p:spPr>
              <a:xfrm>
                <a:off x="41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" name="Line 23">
                <a:extLst>
                  <a:ext uri="{FF2B5EF4-FFF2-40B4-BE49-F238E27FC236}">
                    <a16:creationId xmlns:a16="http://schemas.microsoft.com/office/drawing/2014/main" id="{1CC05B35-DD20-4AFA-8CF1-EC4F100C5DA2}"/>
                  </a:ext>
                </a:extLst>
              </p:cNvPr>
              <p:cNvSpPr/>
              <p:nvPr/>
            </p:nvSpPr>
            <p:spPr>
              <a:xfrm>
                <a:off x="433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" name="Line 24">
                <a:extLst>
                  <a:ext uri="{FF2B5EF4-FFF2-40B4-BE49-F238E27FC236}">
                    <a16:creationId xmlns:a16="http://schemas.microsoft.com/office/drawing/2014/main" id="{1CA3723A-7753-46C3-B918-0D30A64E41EE}"/>
                  </a:ext>
                </a:extLst>
              </p:cNvPr>
              <p:cNvSpPr/>
              <p:nvPr/>
            </p:nvSpPr>
            <p:spPr>
              <a:xfrm>
                <a:off x="451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" name="Line 25">
                <a:extLst>
                  <a:ext uri="{FF2B5EF4-FFF2-40B4-BE49-F238E27FC236}">
                    <a16:creationId xmlns:a16="http://schemas.microsoft.com/office/drawing/2014/main" id="{3E4C6EA8-616E-4683-9CB0-67F01DB5510F}"/>
                  </a:ext>
                </a:extLst>
              </p:cNvPr>
              <p:cNvSpPr/>
              <p:nvPr/>
            </p:nvSpPr>
            <p:spPr>
              <a:xfrm>
                <a:off x="469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" name="Line 26">
                <a:extLst>
                  <a:ext uri="{FF2B5EF4-FFF2-40B4-BE49-F238E27FC236}">
                    <a16:creationId xmlns:a16="http://schemas.microsoft.com/office/drawing/2014/main" id="{48311BFF-8048-4E20-AEA7-2BD9C5F01859}"/>
                  </a:ext>
                </a:extLst>
              </p:cNvPr>
              <p:cNvSpPr/>
              <p:nvPr/>
            </p:nvSpPr>
            <p:spPr>
              <a:xfrm>
                <a:off x="487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" name="Line 27">
                <a:extLst>
                  <a:ext uri="{FF2B5EF4-FFF2-40B4-BE49-F238E27FC236}">
                    <a16:creationId xmlns:a16="http://schemas.microsoft.com/office/drawing/2014/main" id="{682A7AD8-B4FA-4B2D-9827-4D9CA46A9D50}"/>
                  </a:ext>
                </a:extLst>
              </p:cNvPr>
              <p:cNvSpPr/>
              <p:nvPr/>
            </p:nvSpPr>
            <p:spPr>
              <a:xfrm>
                <a:off x="5053680" y="3964680"/>
                <a:ext cx="0" cy="194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77" name="Group 13">
            <a:extLst>
              <a:ext uri="{FF2B5EF4-FFF2-40B4-BE49-F238E27FC236}">
                <a16:creationId xmlns:a16="http://schemas.microsoft.com/office/drawing/2014/main" id="{298051A7-A83C-461A-99F6-DD6816BD549A}"/>
              </a:ext>
            </a:extLst>
          </p:cNvPr>
          <p:cNvGrpSpPr/>
          <p:nvPr/>
        </p:nvGrpSpPr>
        <p:grpSpPr>
          <a:xfrm>
            <a:off x="3759957" y="4057687"/>
            <a:ext cx="1624085" cy="1624085"/>
            <a:chOff x="6685200" y="2430000"/>
            <a:chExt cx="1188720" cy="1188720"/>
          </a:xfrm>
        </p:grpSpPr>
        <p:sp>
          <p:nvSpPr>
            <p:cNvPr id="78" name="Line 14">
              <a:extLst>
                <a:ext uri="{FF2B5EF4-FFF2-40B4-BE49-F238E27FC236}">
                  <a16:creationId xmlns:a16="http://schemas.microsoft.com/office/drawing/2014/main" id="{4916338F-10DA-405C-867E-B00353AB70C4}"/>
                </a:ext>
              </a:extLst>
            </p:cNvPr>
            <p:cNvSpPr/>
            <p:nvPr/>
          </p:nvSpPr>
          <p:spPr>
            <a:xfrm flipV="1">
              <a:off x="6685200" y="2430000"/>
              <a:ext cx="0" cy="118872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Line 15">
              <a:extLst>
                <a:ext uri="{FF2B5EF4-FFF2-40B4-BE49-F238E27FC236}">
                  <a16:creationId xmlns:a16="http://schemas.microsoft.com/office/drawing/2014/main" id="{75A78DBE-DE2D-44ED-8652-581318D856A0}"/>
                </a:ext>
              </a:extLst>
            </p:cNvPr>
            <p:cNvSpPr/>
            <p:nvPr/>
          </p:nvSpPr>
          <p:spPr>
            <a:xfrm>
              <a:off x="6685200" y="3618720"/>
              <a:ext cx="1188720" cy="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Line 16">
              <a:extLst>
                <a:ext uri="{FF2B5EF4-FFF2-40B4-BE49-F238E27FC236}">
                  <a16:creationId xmlns:a16="http://schemas.microsoft.com/office/drawing/2014/main" id="{D9B47BF2-7AE6-4AA7-9D9D-C41EBAF3B0FE}"/>
                </a:ext>
              </a:extLst>
            </p:cNvPr>
            <p:cNvSpPr/>
            <p:nvPr/>
          </p:nvSpPr>
          <p:spPr>
            <a:xfrm flipV="1">
              <a:off x="6685200" y="2887200"/>
              <a:ext cx="457200" cy="731520"/>
            </a:xfrm>
            <a:prstGeom prst="line">
              <a:avLst/>
            </a:prstGeom>
            <a:ln>
              <a:solidFill>
                <a:srgbClr val="000000"/>
              </a:solidFill>
              <a:custDash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7">
              <a:extLst>
                <a:ext uri="{FF2B5EF4-FFF2-40B4-BE49-F238E27FC236}">
                  <a16:creationId xmlns:a16="http://schemas.microsoft.com/office/drawing/2014/main" id="{F2E426B6-BD8A-4ABC-9F2F-C2729AC84DAD}"/>
                </a:ext>
              </a:extLst>
            </p:cNvPr>
            <p:cNvSpPr/>
            <p:nvPr/>
          </p:nvSpPr>
          <p:spPr>
            <a:xfrm>
              <a:off x="7156440" y="3263760"/>
              <a:ext cx="73080" cy="73080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18">
              <a:extLst>
                <a:ext uri="{FF2B5EF4-FFF2-40B4-BE49-F238E27FC236}">
                  <a16:creationId xmlns:a16="http://schemas.microsoft.com/office/drawing/2014/main" id="{9D85A54D-6A11-46B7-A564-A2678781ECC0}"/>
                </a:ext>
              </a:extLst>
            </p:cNvPr>
            <p:cNvSpPr/>
            <p:nvPr/>
          </p:nvSpPr>
          <p:spPr>
            <a:xfrm>
              <a:off x="6904440" y="2795760"/>
              <a:ext cx="73080" cy="73080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19">
              <a:extLst>
                <a:ext uri="{FF2B5EF4-FFF2-40B4-BE49-F238E27FC236}">
                  <a16:creationId xmlns:a16="http://schemas.microsoft.com/office/drawing/2014/main" id="{B34FA8A7-AD04-451F-8825-FAD7EBBEADD8}"/>
                </a:ext>
              </a:extLst>
            </p:cNvPr>
            <p:cNvSpPr/>
            <p:nvPr/>
          </p:nvSpPr>
          <p:spPr>
            <a:xfrm>
              <a:off x="7480440" y="2831760"/>
              <a:ext cx="73080" cy="73080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7" name="Immagine 46">
            <a:extLst>
              <a:ext uri="{FF2B5EF4-FFF2-40B4-BE49-F238E27FC236}">
                <a16:creationId xmlns:a16="http://schemas.microsoft.com/office/drawing/2014/main" id="{5771F375-84FD-4316-AEDF-BB758E9F8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943" y="4444319"/>
            <a:ext cx="1548768" cy="1457580"/>
          </a:xfrm>
          <a:prstGeom prst="rect">
            <a:avLst/>
          </a:prstGeom>
        </p:spPr>
      </p:pic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AA3EE231-74B2-45E2-9FDC-37F61FCBED17}"/>
              </a:ext>
            </a:extLst>
          </p:cNvPr>
          <p:cNvSpPr txBox="1"/>
          <p:nvPr/>
        </p:nvSpPr>
        <p:spPr>
          <a:xfrm>
            <a:off x="378426" y="308318"/>
            <a:ext cx="5427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The Challenge of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Multimodality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4" name="Segnaposto data 5">
            <a:extLst>
              <a:ext uri="{FF2B5EF4-FFF2-40B4-BE49-F238E27FC236}">
                <a16:creationId xmlns:a16="http://schemas.microsoft.com/office/drawing/2014/main" id="{CAAC0682-A1D5-4A78-AE68-52A52F78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4018311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2">
            <a:extLst>
              <a:ext uri="{FF2B5EF4-FFF2-40B4-BE49-F238E27FC236}">
                <a16:creationId xmlns:a16="http://schemas.microsoft.com/office/drawing/2014/main" id="{564C58A2-06F0-4ABA-BFFF-1CE0633A1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5380" y="1755294"/>
            <a:ext cx="7373240" cy="2705201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24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9F80E8-E702-406A-B61D-CB885B153CE9}"/>
              </a:ext>
            </a:extLst>
          </p:cNvPr>
          <p:cNvSpPr txBox="1"/>
          <p:nvPr/>
        </p:nvSpPr>
        <p:spPr>
          <a:xfrm>
            <a:off x="375526" y="1190492"/>
            <a:ext cx="69398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Key idea: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use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dynamic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convolution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merge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linguistic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visual information 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4D4B647-A748-49A2-834D-2B0DB56AE024}"/>
              </a:ext>
            </a:extLst>
          </p:cNvPr>
          <p:cNvGrpSpPr/>
          <p:nvPr/>
        </p:nvGrpSpPr>
        <p:grpSpPr>
          <a:xfrm>
            <a:off x="1190244" y="4693260"/>
            <a:ext cx="6763512" cy="869602"/>
            <a:chOff x="1433290" y="4693260"/>
            <a:chExt cx="6763512" cy="869602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F8D7348B-A4E1-4AA7-A319-E4BCBBB52E74}"/>
                </a:ext>
              </a:extLst>
            </p:cNvPr>
            <p:cNvGrpSpPr/>
            <p:nvPr/>
          </p:nvGrpSpPr>
          <p:grpSpPr>
            <a:xfrm>
              <a:off x="1433290" y="4693260"/>
              <a:ext cx="6147204" cy="338554"/>
              <a:chOff x="1500272" y="4631114"/>
              <a:chExt cx="6147204" cy="338554"/>
            </a:xfrm>
          </p:grpSpPr>
          <p:pic>
            <p:nvPicPr>
              <p:cNvPr id="9" name="Elemento grafico 8">
                <a:extLst>
                  <a:ext uri="{FF2B5EF4-FFF2-40B4-BE49-F238E27FC236}">
                    <a16:creationId xmlns:a16="http://schemas.microsoft.com/office/drawing/2014/main" id="{6F61D704-C4EE-4AE0-B46A-1C88744A9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500272" y="4731260"/>
                <a:ext cx="240926" cy="212910"/>
              </a:xfrm>
              <a:prstGeom prst="rect">
                <a:avLst/>
              </a:prstGeom>
            </p:spPr>
          </p:pic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644C7A3-F32B-4D88-A472-AAB4E4CB5416}"/>
                  </a:ext>
                </a:extLst>
              </p:cNvPr>
              <p:cNvSpPr txBox="1"/>
              <p:nvPr/>
            </p:nvSpPr>
            <p:spPr>
              <a:xfrm>
                <a:off x="1731867" y="4631114"/>
                <a:ext cx="591560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:  </a:t>
                </a:r>
                <a:r>
                  <a:rPr lang="it-IT" sz="16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representation</a:t>
                </a:r>
                <a:r>
                  <a:rPr lang="it-IT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for the </a:t>
                </a:r>
                <a:r>
                  <a:rPr lang="it-IT" sz="16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current</a:t>
                </a:r>
                <a:r>
                  <a:rPr lang="it-IT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it-IT" sz="16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instruction</a:t>
                </a:r>
                <a:r>
                  <a:rPr lang="it-IT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(time-</a:t>
                </a:r>
                <a:r>
                  <a:rPr lang="it-IT" sz="16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dependent</a:t>
                </a:r>
                <a:r>
                  <a:rPr lang="it-IT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 </a:t>
                </a:r>
              </a:p>
            </p:txBody>
          </p:sp>
        </p:grp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CE69209E-CD40-4A13-B8BE-0DF96516C6BC}"/>
                </a:ext>
              </a:extLst>
            </p:cNvPr>
            <p:cNvGrpSpPr/>
            <p:nvPr/>
          </p:nvGrpSpPr>
          <p:grpSpPr>
            <a:xfrm>
              <a:off x="1433290" y="5203862"/>
              <a:ext cx="6763512" cy="359000"/>
              <a:chOff x="1433290" y="5203862"/>
              <a:chExt cx="6763512" cy="359000"/>
            </a:xfrm>
          </p:grpSpPr>
          <p:pic>
            <p:nvPicPr>
              <p:cNvPr id="10" name="Elemento grafico 12">
                <a:extLst>
                  <a:ext uri="{FF2B5EF4-FFF2-40B4-BE49-F238E27FC236}">
                    <a16:creationId xmlns:a16="http://schemas.microsoft.com/office/drawing/2014/main" id="{A75697D1-6636-4C88-B45D-1411DF05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433290" y="5206500"/>
                <a:ext cx="2986786" cy="356362"/>
              </a:xfrm>
              <a:prstGeom prst="rect">
                <a:avLst/>
              </a:prstGeom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0C9C22A-59D4-43E7-A48F-040D8542199A}"/>
                  </a:ext>
                </a:extLst>
              </p:cNvPr>
              <p:cNvSpPr txBox="1"/>
              <p:nvPr/>
            </p:nvSpPr>
            <p:spPr>
              <a:xfrm>
                <a:off x="4543166" y="5203862"/>
                <a:ext cx="36536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:  set of </a:t>
                </a:r>
                <a:r>
                  <a:rPr lang="it-IT" sz="16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dynamic</a:t>
                </a:r>
                <a:r>
                  <a:rPr lang="it-IT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it-IT" sz="16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convolutional</a:t>
                </a:r>
                <a:r>
                  <a:rPr lang="it-IT" sz="16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filters</a:t>
                </a:r>
              </a:p>
            </p:txBody>
          </p:sp>
        </p:grp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167AE25-ACBA-453A-842D-1658681F090E}"/>
              </a:ext>
            </a:extLst>
          </p:cNvPr>
          <p:cNvSpPr txBox="1"/>
          <p:nvPr/>
        </p:nvSpPr>
        <p:spPr>
          <a:xfrm>
            <a:off x="378426" y="308318"/>
            <a:ext cx="507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Dynamic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Convolution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for VLN</a:t>
            </a:r>
          </a:p>
        </p:txBody>
      </p:sp>
      <p:sp>
        <p:nvSpPr>
          <p:cNvPr id="16" name="Segnaposto testo 4">
            <a:extLst>
              <a:ext uri="{FF2B5EF4-FFF2-40B4-BE49-F238E27FC236}">
                <a16:creationId xmlns:a16="http://schemas.microsoft.com/office/drawing/2014/main" id="{67FB49CA-6B01-4B78-8388-C721B8F1466D}"/>
              </a:ext>
            </a:extLst>
          </p:cNvPr>
          <p:cNvSpPr txBox="1">
            <a:spLocks/>
          </p:cNvSpPr>
          <p:nvPr/>
        </p:nvSpPr>
        <p:spPr>
          <a:xfrm>
            <a:off x="33840" y="5660275"/>
            <a:ext cx="9144000" cy="654953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Landi, Baraldi, Corsini, Cucchiara. Embodied Vision-and-Language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Dynamic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Filters. In BMVC 2019.</a:t>
            </a:r>
          </a:p>
          <a:p>
            <a:pPr marL="0" indent="0">
              <a:buFont typeface="Arial"/>
              <a:buNone/>
            </a:pPr>
            <a:endParaRPr lang="it-IT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egnaposto data 5">
            <a:extLst>
              <a:ext uri="{FF2B5EF4-FFF2-40B4-BE49-F238E27FC236}">
                <a16:creationId xmlns:a16="http://schemas.microsoft.com/office/drawing/2014/main" id="{83BB3E2B-B2A9-4D3F-8BE1-A992820B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187692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25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254241-9A0D-46B8-AF65-3672B9738DDD}"/>
              </a:ext>
            </a:extLst>
          </p:cNvPr>
          <p:cNvSpPr txBox="1"/>
          <p:nvPr/>
        </p:nvSpPr>
        <p:spPr>
          <a:xfrm>
            <a:off x="589488" y="4015315"/>
            <a:ext cx="4656573" cy="1073071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1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Instruction: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0" u="none" strike="noStrike" kern="1200" cap="none" dirty="0">
                <a:ln>
                  <a:noFill/>
                </a:ln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a) </a:t>
            </a:r>
            <a:r>
              <a:rPr lang="en-US" sz="1600" b="0" u="none" strike="noStrike" kern="1200" cap="none" spc="0" baseline="0" dirty="0">
                <a:ln>
                  <a:noFill/>
                </a:ln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Take a right, going past the kitchen into the hallway</a:t>
            </a:r>
          </a:p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b) Walk into the sitting area and stop before the couch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427406B-33E9-4454-9408-6D690DA0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840" y="1488369"/>
            <a:ext cx="9076320" cy="227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221EED-A435-487F-90F9-D8F5A96897E8}"/>
              </a:ext>
            </a:extLst>
          </p:cNvPr>
          <p:cNvSpPr txBox="1"/>
          <p:nvPr/>
        </p:nvSpPr>
        <p:spPr>
          <a:xfrm>
            <a:off x="378426" y="308318"/>
            <a:ext cx="507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Dynamic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Convolution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for VLN</a:t>
            </a: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F2882EDF-D5BF-47B5-ACC7-2F5B0A3827EE}"/>
              </a:ext>
            </a:extLst>
          </p:cNvPr>
          <p:cNvSpPr txBox="1">
            <a:spLocks/>
          </p:cNvSpPr>
          <p:nvPr/>
        </p:nvSpPr>
        <p:spPr>
          <a:xfrm>
            <a:off x="33840" y="5660275"/>
            <a:ext cx="9144000" cy="654953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Landi, Baraldi, Corsini, Cucchiara. Embodied Vision-and-Language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Dynamic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Filters. In BMVC 2019.</a:t>
            </a:r>
          </a:p>
          <a:p>
            <a:pPr marL="0" indent="0">
              <a:buFont typeface="Arial"/>
              <a:buNone/>
            </a:pPr>
            <a:endParaRPr lang="it-IT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egnaposto data 5">
            <a:extLst>
              <a:ext uri="{FF2B5EF4-FFF2-40B4-BE49-F238E27FC236}">
                <a16:creationId xmlns:a16="http://schemas.microsoft.com/office/drawing/2014/main" id="{04DA0B30-C1AD-44AD-94AC-F7438A04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130402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1">
            <a:extLst>
              <a:ext uri="{FF2B5EF4-FFF2-40B4-BE49-F238E27FC236}">
                <a16:creationId xmlns:a16="http://schemas.microsoft.com/office/drawing/2014/main" id="{745813E6-2F8A-4B43-9374-04D7AB0D5CFE}"/>
              </a:ext>
            </a:extLst>
          </p:cNvPr>
          <p:cNvSpPr txBox="1">
            <a:spLocks/>
          </p:cNvSpPr>
          <p:nvPr/>
        </p:nvSpPr>
        <p:spPr>
          <a:xfrm>
            <a:off x="333402" y="1308012"/>
            <a:ext cx="7177106" cy="46045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450"/>
              </a:spcAft>
              <a:buFont typeface="Arial" pitchFamily="34" charset="0"/>
              <a:buNone/>
              <a:defRPr lang="en-US" sz="2200" b="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noProof="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lang="en-US" sz="2200" kern="1200" baseline="0" noProof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Embodied AI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 new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research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area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aims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to bridge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recent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findings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in AI and Computer Vision to create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intelligent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and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autonomous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agents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capable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interacting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with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surrounding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environment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 </a:t>
            </a:r>
            <a:endParaRPr lang="it-IT" sz="1600" dirty="0">
              <a:solidFill>
                <a:sysClr val="windowText" lastClr="000000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Enabled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by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recent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availability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of: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Datasets of 3D spaces: Matterport3D (2017), Gibson (2018), Replica (2019), …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Simulation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softwares: MP3D Simulator (2018), Habitat (2019), …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1600" dirty="0">
              <a:solidFill>
                <a:sysClr val="windowText" lastClr="000000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New challenges: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Learning long-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term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dependencies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and cause-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effect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relationships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difficult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Multiple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modalities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: images, actions,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natural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language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structured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data 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2311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Embodied AI</a:t>
            </a:r>
          </a:p>
        </p:txBody>
      </p:sp>
      <p:pic>
        <p:nvPicPr>
          <p:cNvPr id="9" name="Immagine 8" descr="Immagine che contiene testo, segnale, giocattolo&#10;&#10;Descrizione generata automaticamente">
            <a:extLst>
              <a:ext uri="{FF2B5EF4-FFF2-40B4-BE49-F238E27FC236}">
                <a16:creationId xmlns:a16="http://schemas.microsoft.com/office/drawing/2014/main" id="{C16F16CC-FA54-41E1-8EC6-FE3075D23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6" y="1295198"/>
            <a:ext cx="1910557" cy="17542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C6FDF5A-D33B-4A52-8EFC-D44823EE1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3658" y="3452342"/>
            <a:ext cx="2180342" cy="59342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FA091E6-33F3-4E03-AA9C-FD69ED68C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14" y="4039083"/>
            <a:ext cx="2616517" cy="5908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ECF1BBE-BF73-47F1-989F-DE03AD7966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26504" r="45742"/>
          <a:stretch/>
        </p:blipFill>
        <p:spPr>
          <a:xfrm>
            <a:off x="7305581" y="4753456"/>
            <a:ext cx="1571562" cy="1421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egnaposto data 5">
            <a:extLst>
              <a:ext uri="{FF2B5EF4-FFF2-40B4-BE49-F238E27FC236}">
                <a16:creationId xmlns:a16="http://schemas.microsoft.com/office/drawing/2014/main" id="{F6D88409-3025-4B09-AE51-1C1D5830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15" name="Segnaposto piè di pagina 6">
            <a:extLst>
              <a:ext uri="{FF2B5EF4-FFF2-40B4-BE49-F238E27FC236}">
                <a16:creationId xmlns:a16="http://schemas.microsoft.com/office/drawing/2014/main" id="{4A8F5AEF-936C-4233-BDDE-04889829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94795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27B5B51-7658-4AFB-B83D-2294690017F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840" y="1488369"/>
            <a:ext cx="9075600" cy="2278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25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A1156E-6F1B-46F0-A34D-72169ED69E84}"/>
              </a:ext>
            </a:extLst>
          </p:cNvPr>
          <p:cNvSpPr txBox="1"/>
          <p:nvPr/>
        </p:nvSpPr>
        <p:spPr>
          <a:xfrm>
            <a:off x="378426" y="308318"/>
            <a:ext cx="507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Dynamic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Convolution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for VLN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D0546F56-37F4-4534-A74D-CD8D5AFA0811}"/>
              </a:ext>
            </a:extLst>
          </p:cNvPr>
          <p:cNvSpPr txBox="1">
            <a:spLocks/>
          </p:cNvSpPr>
          <p:nvPr/>
        </p:nvSpPr>
        <p:spPr>
          <a:xfrm>
            <a:off x="33840" y="5660275"/>
            <a:ext cx="9144000" cy="654953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Landi, Baraldi, Corsini, Cucchiara. Embodied Vision-and-Language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Dynamic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Filters. In BMVC 2019.</a:t>
            </a:r>
          </a:p>
          <a:p>
            <a:pPr marL="0" indent="0">
              <a:buFont typeface="Arial"/>
              <a:buNone/>
            </a:pPr>
            <a:endParaRPr lang="it-IT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40793D2-7C71-489D-955E-70CDC345503B}"/>
              </a:ext>
            </a:extLst>
          </p:cNvPr>
          <p:cNvSpPr txBox="1"/>
          <p:nvPr/>
        </p:nvSpPr>
        <p:spPr>
          <a:xfrm>
            <a:off x="589488" y="4015315"/>
            <a:ext cx="4656573" cy="1073071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1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Instruction: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1" u="none" strike="noStrike" kern="1200" cap="none" dirty="0">
                <a:ln>
                  <a:noFill/>
                </a:ln>
                <a:solidFill>
                  <a:srgbClr val="C00000"/>
                </a:solidFill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a) </a:t>
            </a:r>
            <a:r>
              <a:rPr lang="en-US" sz="1600" b="1" u="none" strike="noStrike" kern="1200" cap="none" spc="0" baseline="0" dirty="0">
                <a:ln>
                  <a:noFill/>
                </a:ln>
                <a:solidFill>
                  <a:srgbClr val="C00000"/>
                </a:solidFill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Take a right, going past the kitchen into the hallway</a:t>
            </a:r>
          </a:p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b) Walk into the sitting area and stop before the couch</a:t>
            </a:r>
          </a:p>
        </p:txBody>
      </p:sp>
      <p:sp>
        <p:nvSpPr>
          <p:cNvPr id="9" name="Segnaposto data 5">
            <a:extLst>
              <a:ext uri="{FF2B5EF4-FFF2-40B4-BE49-F238E27FC236}">
                <a16:creationId xmlns:a16="http://schemas.microsoft.com/office/drawing/2014/main" id="{1B137C1A-0011-4DDF-80B7-9AFF8C68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962267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29CC69E-EF4F-44E1-8DBC-B905EEADD4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840" y="1488369"/>
            <a:ext cx="9076320" cy="2278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25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01AC0AB0-EB1D-4BCA-A32B-3823F2B7B9C6}"/>
              </a:ext>
            </a:extLst>
          </p:cNvPr>
          <p:cNvSpPr txBox="1">
            <a:spLocks/>
          </p:cNvSpPr>
          <p:nvPr/>
        </p:nvSpPr>
        <p:spPr>
          <a:xfrm>
            <a:off x="33840" y="5660275"/>
            <a:ext cx="9144000" cy="654953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Landi, Baraldi, Corsini, Cucchiara. Embodied Vision-and-Language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Dynamic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Filters. In BMVC 2019.</a:t>
            </a:r>
          </a:p>
          <a:p>
            <a:pPr marL="0" indent="0">
              <a:buFont typeface="Arial"/>
              <a:buNone/>
            </a:pPr>
            <a:endParaRPr lang="it-IT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4282AA-58D2-4E88-9959-C01830D743F0}"/>
              </a:ext>
            </a:extLst>
          </p:cNvPr>
          <p:cNvSpPr txBox="1"/>
          <p:nvPr/>
        </p:nvSpPr>
        <p:spPr>
          <a:xfrm>
            <a:off x="378426" y="308318"/>
            <a:ext cx="507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Dynamic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Convolution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for VLN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CEC5A7-8A51-426A-A454-0A7BE058E778}"/>
              </a:ext>
            </a:extLst>
          </p:cNvPr>
          <p:cNvSpPr txBox="1"/>
          <p:nvPr/>
        </p:nvSpPr>
        <p:spPr>
          <a:xfrm>
            <a:off x="589488" y="4015315"/>
            <a:ext cx="4656573" cy="1073071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1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Instruction: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0" u="none" strike="noStrike" kern="1200" cap="none" dirty="0">
                <a:ln>
                  <a:noFill/>
                </a:ln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a) </a:t>
            </a:r>
            <a:r>
              <a:rPr lang="en-US" sz="1600" b="0" u="none" strike="noStrike" kern="1200" cap="none" spc="0" baseline="0" dirty="0">
                <a:ln>
                  <a:noFill/>
                </a:ln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Take a right, going past the kitchen into the hallway</a:t>
            </a:r>
          </a:p>
          <a:p>
            <a:pPr marL="0" marR="0" lvl="0" indent="0" hangingPunct="0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  <a:tabLst/>
            </a:pPr>
            <a:r>
              <a:rPr lang="en-US" sz="1600" b="1" u="none" strike="noStrike" kern="1200" cap="none" spc="0" baseline="0" dirty="0">
                <a:ln>
                  <a:noFill/>
                </a:ln>
                <a:solidFill>
                  <a:srgbClr val="C00000"/>
                </a:solidFill>
                <a:latin typeface="Calibri Light" panose="020F0302020204030204" pitchFamily="34" charset="0"/>
                <a:ea typeface="Noto Sans CJK SC" pitchFamily="2"/>
                <a:cs typeface="Calibri Light" panose="020F0302020204030204" pitchFamily="34" charset="0"/>
              </a:rPr>
              <a:t>b) Walk into the sitting area and stop before the couch</a:t>
            </a:r>
          </a:p>
        </p:txBody>
      </p:sp>
      <p:sp>
        <p:nvSpPr>
          <p:cNvPr id="9" name="Segnaposto data 5">
            <a:extLst>
              <a:ext uri="{FF2B5EF4-FFF2-40B4-BE49-F238E27FC236}">
                <a16:creationId xmlns:a16="http://schemas.microsoft.com/office/drawing/2014/main" id="{7C908CDF-7934-4905-A112-51F206D1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215752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26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5D73B3-5BE4-492C-8FF0-D384805C407A}"/>
              </a:ext>
            </a:extLst>
          </p:cNvPr>
          <p:cNvSpPr txBox="1"/>
          <p:nvPr/>
        </p:nvSpPr>
        <p:spPr>
          <a:xfrm>
            <a:off x="378426" y="308318"/>
            <a:ext cx="6241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Transformer-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based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Approach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to VLN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27F69BE-415D-4AFA-B333-68A268FC1A12}"/>
              </a:ext>
            </a:extLst>
          </p:cNvPr>
          <p:cNvGrpSpPr/>
          <p:nvPr/>
        </p:nvGrpSpPr>
        <p:grpSpPr>
          <a:xfrm>
            <a:off x="752376" y="1353836"/>
            <a:ext cx="2207886" cy="4150328"/>
            <a:chOff x="1651248" y="1280356"/>
            <a:chExt cx="2752076" cy="488784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87650A4-FF9B-4088-9233-9142428B9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341" r="-1"/>
            <a:stretch/>
          </p:blipFill>
          <p:spPr>
            <a:xfrm>
              <a:off x="1651248" y="1280356"/>
              <a:ext cx="2752076" cy="4887848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0ED8670-BCA9-4570-9CBA-4A44716F2D43}"/>
                </a:ext>
              </a:extLst>
            </p:cNvPr>
            <p:cNvSpPr/>
            <p:nvPr/>
          </p:nvSpPr>
          <p:spPr>
            <a:xfrm>
              <a:off x="1651248" y="4654366"/>
              <a:ext cx="319596" cy="9232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</p:grp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AE7101F5-9B2E-4445-AF41-45B1CAA4E8B7}"/>
              </a:ext>
            </a:extLst>
          </p:cNvPr>
          <p:cNvSpPr txBox="1"/>
          <p:nvPr/>
        </p:nvSpPr>
        <p:spPr>
          <a:xfrm>
            <a:off x="3361873" y="1542751"/>
            <a:ext cx="5442666" cy="230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Motivations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RNN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internal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state must condense: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visual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perception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  <a:r>
              <a:rPr lang="it-IT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where</a:t>
            </a:r>
            <a:r>
              <a:rPr lang="it-IT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am</a:t>
            </a:r>
            <a:r>
              <a:rPr lang="it-IT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I?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textual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information	</a:t>
            </a:r>
            <a:r>
              <a:rPr lang="it-IT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what’s</a:t>
            </a:r>
            <a:r>
              <a:rPr lang="it-IT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my</a:t>
            </a:r>
            <a:r>
              <a:rPr lang="it-IT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goal?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past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actions			</a:t>
            </a:r>
            <a:r>
              <a:rPr lang="it-IT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what’s</a:t>
            </a:r>
            <a:r>
              <a:rPr lang="it-IT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my</a:t>
            </a:r>
            <a:r>
              <a:rPr lang="it-IT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progress?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across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multiple time steps!</a:t>
            </a:r>
          </a:p>
        </p:txBody>
      </p:sp>
      <p:sp>
        <p:nvSpPr>
          <p:cNvPr id="12" name="CasellaDiTesto 6">
            <a:extLst>
              <a:ext uri="{FF2B5EF4-FFF2-40B4-BE49-F238E27FC236}">
                <a16:creationId xmlns:a16="http://schemas.microsoft.com/office/drawing/2014/main" id="{5CE5CA2F-3680-420C-A366-19490D3107A6}"/>
              </a:ext>
            </a:extLst>
          </p:cNvPr>
          <p:cNvSpPr txBox="1"/>
          <p:nvPr/>
        </p:nvSpPr>
        <p:spPr>
          <a:xfrm>
            <a:off x="3361873" y="4450611"/>
            <a:ext cx="5213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9pPr>
          </a:lstStyle>
          <a:p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Hard to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learn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and single point of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failure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for the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whole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model</a:t>
            </a: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AB04024D-46A4-459F-BD68-2E14DCFB1209}"/>
              </a:ext>
            </a:extLst>
          </p:cNvPr>
          <p:cNvSpPr txBox="1">
            <a:spLocks/>
          </p:cNvSpPr>
          <p:nvPr/>
        </p:nvSpPr>
        <p:spPr>
          <a:xfrm>
            <a:off x="33840" y="5660275"/>
            <a:ext cx="9144000" cy="654953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Landi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Baraldi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Cornia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Corsini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Cucchiara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Multi-modal Attention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etworks for Low-Level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ision-and-Language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avigation. In CVIU 2021.</a:t>
            </a:r>
          </a:p>
          <a:p>
            <a:pPr marL="0" indent="0">
              <a:buNone/>
            </a:pPr>
            <a:endParaRPr lang="it-IT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Segnaposto data 5">
            <a:extLst>
              <a:ext uri="{FF2B5EF4-FFF2-40B4-BE49-F238E27FC236}">
                <a16:creationId xmlns:a16="http://schemas.microsoft.com/office/drawing/2014/main" id="{17E5D616-B78F-4809-890E-0B07EA1E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281071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1D97A353-8C99-4214-B61F-9985115E390A}"/>
              </a:ext>
            </a:extLst>
          </p:cNvPr>
          <p:cNvGrpSpPr/>
          <p:nvPr/>
        </p:nvGrpSpPr>
        <p:grpSpPr>
          <a:xfrm>
            <a:off x="440733" y="1409822"/>
            <a:ext cx="5754001" cy="3894207"/>
            <a:chOff x="1524000" y="1436752"/>
            <a:chExt cx="7717654" cy="488784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162A977B-4556-4976-9252-08A119F01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436752"/>
              <a:ext cx="7717654" cy="4887848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D8D0CF7C-A3BE-4190-998C-CC34A41841AF}"/>
                </a:ext>
              </a:extLst>
            </p:cNvPr>
            <p:cNvSpPr/>
            <p:nvPr/>
          </p:nvSpPr>
          <p:spPr>
            <a:xfrm>
              <a:off x="6489577" y="1436752"/>
              <a:ext cx="2752077" cy="3216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3B2D411-10F2-479C-80E0-156C73FA80F5}"/>
                </a:ext>
              </a:extLst>
            </p:cNvPr>
            <p:cNvSpPr/>
            <p:nvPr/>
          </p:nvSpPr>
          <p:spPr>
            <a:xfrm>
              <a:off x="7935157" y="4231987"/>
              <a:ext cx="1306497" cy="517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27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AB04024D-46A4-459F-BD68-2E14DCFB1209}"/>
              </a:ext>
            </a:extLst>
          </p:cNvPr>
          <p:cNvSpPr txBox="1">
            <a:spLocks/>
          </p:cNvSpPr>
          <p:nvPr/>
        </p:nvSpPr>
        <p:spPr>
          <a:xfrm>
            <a:off x="33840" y="5660275"/>
            <a:ext cx="9144000" cy="654953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Landi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Baraldi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Cornia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Corsini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Cucchiara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Multi-modal Attention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etworks for Low-Level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ision-and-Language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avigation. In CVIU 2021.</a:t>
            </a:r>
          </a:p>
          <a:p>
            <a:pPr marL="0" indent="0">
              <a:buNone/>
            </a:pPr>
            <a:endParaRPr lang="it-IT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2E1B130-E2EE-45F8-996B-117143C1194A}"/>
              </a:ext>
            </a:extLst>
          </p:cNvPr>
          <p:cNvSpPr txBox="1"/>
          <p:nvPr/>
        </p:nvSpPr>
        <p:spPr>
          <a:xfrm>
            <a:off x="4486151" y="1432540"/>
            <a:ext cx="4217116" cy="1531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Our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model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leaves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RNNs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behind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and builds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upon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Fully-attentive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blocks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Multiple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fusion;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Action history to model time.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062CCA-4977-4FDD-9017-4445CE15D3DB}"/>
              </a:ext>
            </a:extLst>
          </p:cNvPr>
          <p:cNvSpPr txBox="1"/>
          <p:nvPr/>
        </p:nvSpPr>
        <p:spPr>
          <a:xfrm>
            <a:off x="4802123" y="3356905"/>
            <a:ext cx="336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9pPr>
          </a:lstStyle>
          <a:p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First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fully-attentive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architecture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for VLN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8594E5C-4462-42D4-85F7-73A0912A28C5}"/>
              </a:ext>
            </a:extLst>
          </p:cNvPr>
          <p:cNvSpPr txBox="1"/>
          <p:nvPr/>
        </p:nvSpPr>
        <p:spPr>
          <a:xfrm>
            <a:off x="378426" y="308318"/>
            <a:ext cx="6241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Transformer-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based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Approach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to VLN</a:t>
            </a:r>
          </a:p>
        </p:txBody>
      </p:sp>
      <p:sp>
        <p:nvSpPr>
          <p:cNvPr id="21" name="Segnaposto data 5">
            <a:extLst>
              <a:ext uri="{FF2B5EF4-FFF2-40B4-BE49-F238E27FC236}">
                <a16:creationId xmlns:a16="http://schemas.microsoft.com/office/drawing/2014/main" id="{D87E3775-AF20-4DC9-A7C9-CD4812C3F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475125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28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5D73B3-5BE4-492C-8FF0-D384805C407A}"/>
              </a:ext>
            </a:extLst>
          </p:cNvPr>
          <p:cNvSpPr txBox="1"/>
          <p:nvPr/>
        </p:nvSpPr>
        <p:spPr>
          <a:xfrm>
            <a:off x="378426" y="308318"/>
            <a:ext cx="5889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Perceive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Transform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, and Act (PTA)</a:t>
            </a: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AB04024D-46A4-459F-BD68-2E14DCFB1209}"/>
              </a:ext>
            </a:extLst>
          </p:cNvPr>
          <p:cNvSpPr txBox="1">
            <a:spLocks/>
          </p:cNvSpPr>
          <p:nvPr/>
        </p:nvSpPr>
        <p:spPr>
          <a:xfrm>
            <a:off x="33840" y="5660275"/>
            <a:ext cx="9144000" cy="654953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Landi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Baraldi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Cornia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Corsini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Cucchiara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Multi-modal Attention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etworks for Low-Level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ision-and-Language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avigation. In CVIU 2021.</a:t>
            </a:r>
          </a:p>
          <a:p>
            <a:pPr marL="0" indent="0">
              <a:buNone/>
            </a:pPr>
            <a:endParaRPr lang="it-IT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E272B62-E8D6-40EC-A989-FDC11CD8E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75" y="1304637"/>
            <a:ext cx="3756359" cy="424872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590389E1-FF73-4283-B766-ED71EBD11183}"/>
              </a:ext>
            </a:extLst>
          </p:cNvPr>
          <p:cNvGrpSpPr/>
          <p:nvPr/>
        </p:nvGrpSpPr>
        <p:grpSpPr>
          <a:xfrm>
            <a:off x="4382173" y="1928606"/>
            <a:ext cx="4306788" cy="1755133"/>
            <a:chOff x="4382172" y="1508329"/>
            <a:chExt cx="4640515" cy="189113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BEE736C-31B8-4370-9699-54C8B0E45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2172" y="1508329"/>
              <a:ext cx="4640515" cy="445375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A486969-5B77-4A21-93E6-454AFE970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172" y="2117280"/>
              <a:ext cx="4102123" cy="362824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B6D7EDC-3F1F-4CED-A7C0-FC964238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2172" y="2643681"/>
              <a:ext cx="4640515" cy="755784"/>
            </a:xfrm>
            <a:prstGeom prst="rect">
              <a:avLst/>
            </a:prstGeom>
          </p:spPr>
        </p:pic>
      </p:grpSp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86377EB5-9056-453C-B045-7505ED6DDC4D}"/>
              </a:ext>
            </a:extLst>
          </p:cNvPr>
          <p:cNvSpPr txBox="1"/>
          <p:nvPr/>
        </p:nvSpPr>
        <p:spPr>
          <a:xfrm>
            <a:off x="4227009" y="4039986"/>
            <a:ext cx="4950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Times New Roman" pitchFamily="18" charset="0"/>
              </a:defRPr>
            </a:lvl9pPr>
          </a:lstStyle>
          <a:p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 self-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attention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layers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the Keys, Queries, and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Values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) come from the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same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source </a:t>
            </a:r>
            <a:r>
              <a:rPr lang="it-IT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sequence</a:t>
            </a:r>
            <a:r>
              <a:rPr lang="it-IT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4" name="Segnaposto data 5">
            <a:extLst>
              <a:ext uri="{FF2B5EF4-FFF2-40B4-BE49-F238E27FC236}">
                <a16:creationId xmlns:a16="http://schemas.microsoft.com/office/drawing/2014/main" id="{798137F9-9A09-403D-873C-4B925570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549887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29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C6707A-B19F-4420-B941-32E6754E9C88}"/>
              </a:ext>
            </a:extLst>
          </p:cNvPr>
          <p:cNvSpPr txBox="1"/>
          <p:nvPr/>
        </p:nvSpPr>
        <p:spPr>
          <a:xfrm>
            <a:off x="378426" y="308318"/>
            <a:ext cx="3544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Quantitative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Results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Google Shape;306;p16">
            <a:extLst>
              <a:ext uri="{FF2B5EF4-FFF2-40B4-BE49-F238E27FC236}">
                <a16:creationId xmlns:a16="http://schemas.microsoft.com/office/drawing/2014/main" id="{3FC89CBF-1301-40E9-B481-0CCEE5233963}"/>
              </a:ext>
            </a:extLst>
          </p:cNvPr>
          <p:cNvSpPr txBox="1"/>
          <p:nvPr/>
        </p:nvSpPr>
        <p:spPr>
          <a:xfrm>
            <a:off x="356903" y="1153038"/>
            <a:ext cx="878709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Comparison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with state-of-the-art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methods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The test set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accessible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via a public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evaluation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server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6" name="Google Shape;307;p16">
            <a:extLst>
              <a:ext uri="{FF2B5EF4-FFF2-40B4-BE49-F238E27FC236}">
                <a16:creationId xmlns:a16="http://schemas.microsoft.com/office/drawing/2014/main" id="{D873B763-8B7E-4A25-BFCA-CD64CF33A327}"/>
              </a:ext>
            </a:extLst>
          </p:cNvPr>
          <p:cNvSpPr txBox="1"/>
          <p:nvPr/>
        </p:nvSpPr>
        <p:spPr>
          <a:xfrm>
            <a:off x="356902" y="5349404"/>
            <a:ext cx="86983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The proposed methods are first and second-best in their own category</a:t>
            </a:r>
            <a:endParaRPr sz="1600" b="0" i="0" u="none" strike="noStrike" cap="none">
              <a:solidFill>
                <a:schemeClr val="dk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7" name="Google Shape;308;p16">
            <a:extLst>
              <a:ext uri="{FF2B5EF4-FFF2-40B4-BE49-F238E27FC236}">
                <a16:creationId xmlns:a16="http://schemas.microsoft.com/office/drawing/2014/main" id="{4CE00CCC-7696-420F-8C7F-E42B4BFD81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41623"/>
          <a:stretch/>
        </p:blipFill>
        <p:spPr>
          <a:xfrm>
            <a:off x="3780980" y="1679637"/>
            <a:ext cx="5194344" cy="21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09;p16">
            <a:extLst>
              <a:ext uri="{FF2B5EF4-FFF2-40B4-BE49-F238E27FC236}">
                <a16:creationId xmlns:a16="http://schemas.microsoft.com/office/drawing/2014/main" id="{8DF1F7B5-0117-4658-B4CA-0F4812B7F94D}"/>
              </a:ext>
            </a:extLst>
          </p:cNvPr>
          <p:cNvSpPr txBox="1"/>
          <p:nvPr/>
        </p:nvSpPr>
        <p:spPr>
          <a:xfrm>
            <a:off x="378426" y="2451056"/>
            <a:ext cx="360829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Evaluation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Metrics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NE (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Navigation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Error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SR (Success Rate)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OSR (Oracle Success Rate)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SPL (SR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weighted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by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Path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Length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77C8DC9-D0E5-4048-B111-3DD4F2E66EE9}"/>
              </a:ext>
            </a:extLst>
          </p:cNvPr>
          <p:cNvSpPr txBox="1">
            <a:spLocks/>
          </p:cNvSpPr>
          <p:nvPr/>
        </p:nvSpPr>
        <p:spPr>
          <a:xfrm>
            <a:off x="33840" y="5660276"/>
            <a:ext cx="9144000" cy="562972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Landi, Baraldi, Corsini, Cucchiara. Embodied Vision-and-Language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Dynamic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Filters. In BMVC 2019.</a:t>
            </a:r>
          </a:p>
          <a:p>
            <a:pPr marL="0" indent="0">
              <a:buNone/>
            </a:pP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Landi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Baraldi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Cornia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Corsini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Cucchiara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Multi-modal Attention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etworks for Low-Level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ision-and-Language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avigation. In CVIU 2021.</a:t>
            </a:r>
          </a:p>
        </p:txBody>
      </p:sp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85BDA7DD-EC47-43FD-B21F-81FA45DE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4076174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29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C6707A-B19F-4420-B941-32E6754E9C88}"/>
              </a:ext>
            </a:extLst>
          </p:cNvPr>
          <p:cNvSpPr txBox="1"/>
          <p:nvPr/>
        </p:nvSpPr>
        <p:spPr>
          <a:xfrm>
            <a:off x="378426" y="308318"/>
            <a:ext cx="3544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Quantitative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Results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7" name="Google Shape;308;p16">
            <a:extLst>
              <a:ext uri="{FF2B5EF4-FFF2-40B4-BE49-F238E27FC236}">
                <a16:creationId xmlns:a16="http://schemas.microsoft.com/office/drawing/2014/main" id="{4CE00CCC-7696-420F-8C7F-E42B4BFD81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0980" y="1679637"/>
            <a:ext cx="5194344" cy="36011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6;p16">
            <a:extLst>
              <a:ext uri="{FF2B5EF4-FFF2-40B4-BE49-F238E27FC236}">
                <a16:creationId xmlns:a16="http://schemas.microsoft.com/office/drawing/2014/main" id="{37E11C1A-3253-4967-923F-EA92506142BF}"/>
              </a:ext>
            </a:extLst>
          </p:cNvPr>
          <p:cNvSpPr txBox="1"/>
          <p:nvPr/>
        </p:nvSpPr>
        <p:spPr>
          <a:xfrm>
            <a:off x="356903" y="1153038"/>
            <a:ext cx="878709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Comparison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with state-of-the-art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methods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The test set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accessible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via a public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evaluation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server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" name="Google Shape;307;p16">
            <a:extLst>
              <a:ext uri="{FF2B5EF4-FFF2-40B4-BE49-F238E27FC236}">
                <a16:creationId xmlns:a16="http://schemas.microsoft.com/office/drawing/2014/main" id="{214C3FC3-73CD-4948-9100-E6BCF3ADCEED}"/>
              </a:ext>
            </a:extLst>
          </p:cNvPr>
          <p:cNvSpPr txBox="1"/>
          <p:nvPr/>
        </p:nvSpPr>
        <p:spPr>
          <a:xfrm>
            <a:off x="356902" y="5349404"/>
            <a:ext cx="86983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The proposed methods are first and second-best in their own category</a:t>
            </a:r>
            <a:endParaRPr sz="1600" b="0" i="0" u="none" strike="noStrike" cap="none">
              <a:solidFill>
                <a:schemeClr val="dk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4" name="Google Shape;309;p16">
            <a:extLst>
              <a:ext uri="{FF2B5EF4-FFF2-40B4-BE49-F238E27FC236}">
                <a16:creationId xmlns:a16="http://schemas.microsoft.com/office/drawing/2014/main" id="{AA9700F0-51F7-4077-8E76-7208DD223387}"/>
              </a:ext>
            </a:extLst>
          </p:cNvPr>
          <p:cNvSpPr txBox="1"/>
          <p:nvPr/>
        </p:nvSpPr>
        <p:spPr>
          <a:xfrm>
            <a:off x="378426" y="2451056"/>
            <a:ext cx="360829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Evaluation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Metrics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NE (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Navigation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Error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SR (Success Rate)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OSR (Oracle Success Rate)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SPL (SR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weighted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by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Path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Length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AA65FC38-FCBF-4061-9C3C-96C21AAB581E}"/>
              </a:ext>
            </a:extLst>
          </p:cNvPr>
          <p:cNvSpPr txBox="1">
            <a:spLocks/>
          </p:cNvSpPr>
          <p:nvPr/>
        </p:nvSpPr>
        <p:spPr>
          <a:xfrm>
            <a:off x="33840" y="5660276"/>
            <a:ext cx="9144000" cy="562972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Landi, Baraldi, Corsini, Cucchiara. Embodied Vision-and-Language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Dynamic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Filters. In BMVC 2019.</a:t>
            </a:r>
          </a:p>
          <a:p>
            <a:pPr marL="0" indent="0">
              <a:buNone/>
            </a:pP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Landi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Baraldi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Cornia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Corsini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Cucchiara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Multi-modal Attention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etworks for Low-Level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ision-and-Language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avigation. In CVIU 2021.</a:t>
            </a:r>
          </a:p>
        </p:txBody>
      </p:sp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FE7E2AEE-CE6F-40FC-A2C3-6BA59CB6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610688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29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C6707A-B19F-4420-B941-32E6754E9C88}"/>
              </a:ext>
            </a:extLst>
          </p:cNvPr>
          <p:cNvSpPr txBox="1"/>
          <p:nvPr/>
        </p:nvSpPr>
        <p:spPr>
          <a:xfrm>
            <a:off x="378426" y="308318"/>
            <a:ext cx="3544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Quantitative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Results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7" name="Google Shape;308;p16">
            <a:extLst>
              <a:ext uri="{FF2B5EF4-FFF2-40B4-BE49-F238E27FC236}">
                <a16:creationId xmlns:a16="http://schemas.microsoft.com/office/drawing/2014/main" id="{4CE00CCC-7696-420F-8C7F-E42B4BFD81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0980" y="1679637"/>
            <a:ext cx="5194344" cy="36011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19;p17">
            <a:extLst>
              <a:ext uri="{FF2B5EF4-FFF2-40B4-BE49-F238E27FC236}">
                <a16:creationId xmlns:a16="http://schemas.microsoft.com/office/drawing/2014/main" id="{AB4AF39B-E539-4900-B2BE-9DA46673C000}"/>
              </a:ext>
            </a:extLst>
          </p:cNvPr>
          <p:cNvSpPr/>
          <p:nvPr/>
        </p:nvSpPr>
        <p:spPr>
          <a:xfrm>
            <a:off x="8165004" y="2103729"/>
            <a:ext cx="627018" cy="30480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06;p16">
            <a:extLst>
              <a:ext uri="{FF2B5EF4-FFF2-40B4-BE49-F238E27FC236}">
                <a16:creationId xmlns:a16="http://schemas.microsoft.com/office/drawing/2014/main" id="{FE576EC4-499F-4ACF-8307-EBA216289038}"/>
              </a:ext>
            </a:extLst>
          </p:cNvPr>
          <p:cNvSpPr txBox="1"/>
          <p:nvPr/>
        </p:nvSpPr>
        <p:spPr>
          <a:xfrm>
            <a:off x="356903" y="1153038"/>
            <a:ext cx="878709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Comparison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with state-of-the-art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methods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. The test set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accessible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via a public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evaluation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server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4" name="Google Shape;307;p16">
            <a:extLst>
              <a:ext uri="{FF2B5EF4-FFF2-40B4-BE49-F238E27FC236}">
                <a16:creationId xmlns:a16="http://schemas.microsoft.com/office/drawing/2014/main" id="{BB6B7CA2-263E-4C3A-A585-75FC564F938F}"/>
              </a:ext>
            </a:extLst>
          </p:cNvPr>
          <p:cNvSpPr txBox="1"/>
          <p:nvPr/>
        </p:nvSpPr>
        <p:spPr>
          <a:xfrm>
            <a:off x="356902" y="5349404"/>
            <a:ext cx="86983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The proposed methods are first and second-best in their own category</a:t>
            </a:r>
            <a:endParaRPr sz="1600" b="0" i="0" u="none" strike="noStrike" cap="none">
              <a:solidFill>
                <a:schemeClr val="dk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9" name="Google Shape;309;p16">
            <a:extLst>
              <a:ext uri="{FF2B5EF4-FFF2-40B4-BE49-F238E27FC236}">
                <a16:creationId xmlns:a16="http://schemas.microsoft.com/office/drawing/2014/main" id="{A058B9EF-EC16-4B3E-B43D-310505793646}"/>
              </a:ext>
            </a:extLst>
          </p:cNvPr>
          <p:cNvSpPr txBox="1"/>
          <p:nvPr/>
        </p:nvSpPr>
        <p:spPr>
          <a:xfrm>
            <a:off x="378426" y="2451056"/>
            <a:ext cx="360829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Evaluation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Metrics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NE (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Navigation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Error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SR (Success Rate)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OSR (Oracle Success Rate)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SPL (SR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weighted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by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Path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Length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80DB59C5-9CF2-4A85-AD6F-CB06344BD301}"/>
              </a:ext>
            </a:extLst>
          </p:cNvPr>
          <p:cNvSpPr txBox="1">
            <a:spLocks/>
          </p:cNvSpPr>
          <p:nvPr/>
        </p:nvSpPr>
        <p:spPr>
          <a:xfrm>
            <a:off x="33840" y="5660276"/>
            <a:ext cx="9144000" cy="562972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Landi, Baraldi, Corsini, Cucchiara. Embodied Vision-and-Language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Navigation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Dynamic </a:t>
            </a:r>
            <a:r>
              <a:rPr lang="it-IT" sz="11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Filters. In BMVC 2019.</a:t>
            </a:r>
          </a:p>
          <a:p>
            <a:pPr marL="0" indent="0">
              <a:buNone/>
            </a:pP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Landi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Baraldi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Cornia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Corsini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Cucchiara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Multi-modal Attention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etworks for Low-Level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ision-and-Language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avigation. In CVIU 2021.</a:t>
            </a: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9832E2A7-C0FA-4EAB-B3DA-4CBE1499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483428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30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460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Research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Questions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4673AA-00EE-4F6C-A891-911C36971466}"/>
              </a:ext>
            </a:extLst>
          </p:cNvPr>
          <p:cNvSpPr txBox="1"/>
          <p:nvPr/>
        </p:nvSpPr>
        <p:spPr>
          <a:xfrm>
            <a:off x="0" y="16920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deal with time series with long-term dependencies?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9DE68-76CB-4563-BFB2-A485E9DB9F78}"/>
              </a:ext>
            </a:extLst>
          </p:cNvPr>
          <p:cNvSpPr txBox="1"/>
          <p:nvPr/>
        </p:nvSpPr>
        <p:spPr>
          <a:xfrm>
            <a:off x="-2" y="307894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merge visual perception and actions to enable exploration and simple tasks?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5D80D6-E162-4CE2-B566-A92537DE5C41}"/>
              </a:ext>
            </a:extLst>
          </p:cNvPr>
          <p:cNvSpPr txBox="1"/>
          <p:nvPr/>
        </p:nvSpPr>
        <p:spPr>
          <a:xfrm>
            <a:off x="-3" y="446400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include natural language in the agent reasoning</a:t>
            </a:r>
            <a:r>
              <a:rPr lang="it-IT" sz="1600" b="1" u="none" strike="noStrike" baseline="0" dirty="0">
                <a:cs typeface="Calibri Light" panose="020F0302020204030204" pitchFamily="34" charset="0"/>
              </a:rPr>
              <a:t>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10B790-7CFA-495A-8FB1-02228DAA26B2}"/>
              </a:ext>
            </a:extLst>
          </p:cNvPr>
          <p:cNvSpPr txBox="1"/>
          <p:nvPr/>
        </p:nvSpPr>
        <p:spPr>
          <a:xfrm>
            <a:off x="0" y="2232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Working Memory Connection enhance LSTM performance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C980A2-E0E3-40A0-9CE1-78BA49E80FED}"/>
              </a:ext>
            </a:extLst>
          </p:cNvPr>
          <p:cNvSpPr txBox="1"/>
          <p:nvPr/>
        </p:nvSpPr>
        <p:spPr>
          <a:xfrm>
            <a:off x="0" y="3618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New architectures and Tasks, Impact for Indoor Exploration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54B876-0632-45B6-8DC7-2A3B25E7554B}"/>
              </a:ext>
            </a:extLst>
          </p:cNvPr>
          <p:cNvSpPr txBox="1"/>
          <p:nvPr/>
        </p:nvSpPr>
        <p:spPr>
          <a:xfrm>
            <a:off x="-3" y="5004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Contribution: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Dynamic Convolution and Fully-Attentive Architecture for VLN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FA395A87-1B60-449C-9487-7F588F05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405149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31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3914B9-ED35-4C4E-A37E-B6997EDAA1BA}"/>
              </a:ext>
            </a:extLst>
          </p:cNvPr>
          <p:cNvSpPr txBox="1"/>
          <p:nvPr/>
        </p:nvSpPr>
        <p:spPr>
          <a:xfrm>
            <a:off x="378426" y="308318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Conclusion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B7099E-A00C-4BF5-820F-6DB313520037}"/>
              </a:ext>
            </a:extLst>
          </p:cNvPr>
          <p:cNvSpPr txBox="1"/>
          <p:nvPr/>
        </p:nvSpPr>
        <p:spPr>
          <a:xfrm>
            <a:off x="378426" y="1396416"/>
            <a:ext cx="8308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Embodied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AI </a:t>
            </a:r>
            <a:r>
              <a:rPr kumimoji="0" lang="en-US" sz="160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 new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very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active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research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area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will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experience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radical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improvements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: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Segnaposto data 5">
            <a:extLst>
              <a:ext uri="{FF2B5EF4-FFF2-40B4-BE49-F238E27FC236}">
                <a16:creationId xmlns:a16="http://schemas.microsoft.com/office/drawing/2014/main" id="{28C9D757-3720-4767-84F0-6A98DC44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1495321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460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Research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Questions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4673AA-00EE-4F6C-A891-911C36971466}"/>
              </a:ext>
            </a:extLst>
          </p:cNvPr>
          <p:cNvSpPr txBox="1"/>
          <p:nvPr/>
        </p:nvSpPr>
        <p:spPr>
          <a:xfrm>
            <a:off x="0" y="16920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deal with time series with long-term dependencies?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9DE68-76CB-4563-BFB2-A485E9DB9F78}"/>
              </a:ext>
            </a:extLst>
          </p:cNvPr>
          <p:cNvSpPr txBox="1"/>
          <p:nvPr/>
        </p:nvSpPr>
        <p:spPr>
          <a:xfrm>
            <a:off x="-2" y="307894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merge visual perception and actions to enable exploration and simple tasks?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5D80D6-E162-4CE2-B566-A92537DE5C41}"/>
              </a:ext>
            </a:extLst>
          </p:cNvPr>
          <p:cNvSpPr txBox="1"/>
          <p:nvPr/>
        </p:nvSpPr>
        <p:spPr>
          <a:xfrm>
            <a:off x="-3" y="446400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include natural language in the agent reasoning</a:t>
            </a:r>
            <a:r>
              <a:rPr lang="it-IT" sz="1600" b="1" u="none" strike="noStrike" baseline="0" dirty="0">
                <a:cs typeface="Calibri Light" panose="020F0302020204030204" pitchFamily="34" charset="0"/>
              </a:rPr>
              <a:t>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10B790-7CFA-495A-8FB1-02228DAA26B2}"/>
              </a:ext>
            </a:extLst>
          </p:cNvPr>
          <p:cNvSpPr txBox="1"/>
          <p:nvPr/>
        </p:nvSpPr>
        <p:spPr>
          <a:xfrm>
            <a:off x="0" y="2232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Tools: Recurrent Neural Networks, Long Short-Term Memory, Transformers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C980A2-E0E3-40A0-9CE1-78BA49E80FED}"/>
              </a:ext>
            </a:extLst>
          </p:cNvPr>
          <p:cNvSpPr txBox="1"/>
          <p:nvPr/>
        </p:nvSpPr>
        <p:spPr>
          <a:xfrm>
            <a:off x="0" y="3618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Tools: Modular architectures with hierarchical structures, Deep Reinforcement Learning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54B876-0632-45B6-8DC7-2A3B25E7554B}"/>
              </a:ext>
            </a:extLst>
          </p:cNvPr>
          <p:cNvSpPr txBox="1"/>
          <p:nvPr/>
        </p:nvSpPr>
        <p:spPr>
          <a:xfrm>
            <a:off x="-3" y="5004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Tools: Multimodal fusion techniques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0D343072-0C61-4A93-BEDE-4983DBCB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15" name="Segnaposto piè di pagina 6">
            <a:extLst>
              <a:ext uri="{FF2B5EF4-FFF2-40B4-BE49-F238E27FC236}">
                <a16:creationId xmlns:a16="http://schemas.microsoft.com/office/drawing/2014/main" id="{6C13D204-B1E9-4EEF-B1FF-B2263F6B3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3605826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3914B9-ED35-4C4E-A37E-B6997EDAA1BA}"/>
              </a:ext>
            </a:extLst>
          </p:cNvPr>
          <p:cNvSpPr txBox="1"/>
          <p:nvPr/>
        </p:nvSpPr>
        <p:spPr>
          <a:xfrm>
            <a:off x="378426" y="308318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Conclusion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B7099E-A00C-4BF5-820F-6DB313520037}"/>
              </a:ext>
            </a:extLst>
          </p:cNvPr>
          <p:cNvSpPr txBox="1"/>
          <p:nvPr/>
        </p:nvSpPr>
        <p:spPr>
          <a:xfrm>
            <a:off x="378426" y="1396416"/>
            <a:ext cx="8308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Embodied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AI </a:t>
            </a:r>
            <a:r>
              <a:rPr kumimoji="0" lang="en-US" sz="160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 new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very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active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research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area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will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experience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radical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improvements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: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51FE1C-DA05-435F-A618-780C9EA894E0}"/>
              </a:ext>
            </a:extLst>
          </p:cNvPr>
          <p:cNvSpPr txBox="1"/>
          <p:nvPr/>
        </p:nvSpPr>
        <p:spPr>
          <a:xfrm>
            <a:off x="752769" y="2208086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New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architectures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able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to deal with long-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term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dependencies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and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multimodality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2990EBCE-38A9-488D-A6C0-C48029FE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31</a:t>
            </a:r>
          </a:p>
        </p:txBody>
      </p:sp>
      <p:sp>
        <p:nvSpPr>
          <p:cNvPr id="10" name="Segnaposto data 5">
            <a:extLst>
              <a:ext uri="{FF2B5EF4-FFF2-40B4-BE49-F238E27FC236}">
                <a16:creationId xmlns:a16="http://schemas.microsoft.com/office/drawing/2014/main" id="{00038084-9C1B-4889-8C54-ADE00E6F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2015789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3914B9-ED35-4C4E-A37E-B6997EDAA1BA}"/>
              </a:ext>
            </a:extLst>
          </p:cNvPr>
          <p:cNvSpPr txBox="1"/>
          <p:nvPr/>
        </p:nvSpPr>
        <p:spPr>
          <a:xfrm>
            <a:off x="378426" y="308318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Conclusion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B7099E-A00C-4BF5-820F-6DB313520037}"/>
              </a:ext>
            </a:extLst>
          </p:cNvPr>
          <p:cNvSpPr txBox="1"/>
          <p:nvPr/>
        </p:nvSpPr>
        <p:spPr>
          <a:xfrm>
            <a:off x="378426" y="1396416"/>
            <a:ext cx="8308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Embodied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AI </a:t>
            </a:r>
            <a:r>
              <a:rPr kumimoji="0" lang="en-US" sz="160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 new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very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active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research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area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will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experience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radical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improvements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: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51FE1C-DA05-435F-A618-780C9EA894E0}"/>
              </a:ext>
            </a:extLst>
          </p:cNvPr>
          <p:cNvSpPr txBox="1"/>
          <p:nvPr/>
        </p:nvSpPr>
        <p:spPr>
          <a:xfrm>
            <a:off x="752769" y="2208086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New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architectures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able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to deal with long-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term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dependencies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and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multimodality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A87D5D-B6B0-4616-AF99-FB5A2001F047}"/>
              </a:ext>
            </a:extLst>
          </p:cNvPr>
          <p:cNvSpPr txBox="1"/>
          <p:nvPr/>
        </p:nvSpPr>
        <p:spPr>
          <a:xfrm>
            <a:off x="752769" y="3090446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More data, more tasks, more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efficient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simulating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platforms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E8721941-AF53-4437-9EB2-5789F803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31</a:t>
            </a: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85728764-ADFC-4AE7-86D9-9ADF237F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1296163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3914B9-ED35-4C4E-A37E-B6997EDAA1BA}"/>
              </a:ext>
            </a:extLst>
          </p:cNvPr>
          <p:cNvSpPr txBox="1"/>
          <p:nvPr/>
        </p:nvSpPr>
        <p:spPr>
          <a:xfrm>
            <a:off x="378426" y="308318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Conclusion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B7099E-A00C-4BF5-820F-6DB313520037}"/>
              </a:ext>
            </a:extLst>
          </p:cNvPr>
          <p:cNvSpPr txBox="1"/>
          <p:nvPr/>
        </p:nvSpPr>
        <p:spPr>
          <a:xfrm>
            <a:off x="378426" y="1396416"/>
            <a:ext cx="8308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Embodied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AI </a:t>
            </a:r>
            <a:r>
              <a:rPr kumimoji="0" lang="en-US" sz="160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 new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very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active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research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area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will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experience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radical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improvements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: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51FE1C-DA05-435F-A618-780C9EA894E0}"/>
              </a:ext>
            </a:extLst>
          </p:cNvPr>
          <p:cNvSpPr txBox="1"/>
          <p:nvPr/>
        </p:nvSpPr>
        <p:spPr>
          <a:xfrm>
            <a:off x="752769" y="2208086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New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architectures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able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to deal with long-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term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dependencies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and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multimodality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A87D5D-B6B0-4616-AF99-FB5A2001F047}"/>
              </a:ext>
            </a:extLst>
          </p:cNvPr>
          <p:cNvSpPr txBox="1"/>
          <p:nvPr/>
        </p:nvSpPr>
        <p:spPr>
          <a:xfrm>
            <a:off x="752769" y="3090446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More data, more tasks, more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efficient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simulating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platforms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886E4E-641C-40B7-A923-4B355F5EF5A0}"/>
              </a:ext>
            </a:extLst>
          </p:cNvPr>
          <p:cNvSpPr txBox="1"/>
          <p:nvPr/>
        </p:nvSpPr>
        <p:spPr>
          <a:xfrm>
            <a:off x="752767" y="3973035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Standardization</a:t>
            </a:r>
            <a:r>
              <a:rPr lang="it-IT" sz="160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, common settings and </a:t>
            </a:r>
            <a:r>
              <a:rPr lang="it-IT" sz="160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metrics</a:t>
            </a:r>
            <a:r>
              <a:rPr lang="it-IT" sz="160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, </a:t>
            </a:r>
            <a:r>
              <a:rPr lang="it-IT" sz="160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shared</a:t>
            </a:r>
            <a:r>
              <a:rPr lang="it-IT" sz="160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it-IT" sz="160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objectives</a:t>
            </a:r>
            <a:r>
              <a:rPr lang="it-IT" sz="160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57F2FEC7-1480-4BE7-8768-74FAC7BA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31</a:t>
            </a:r>
          </a:p>
        </p:txBody>
      </p:sp>
      <p:sp>
        <p:nvSpPr>
          <p:cNvPr id="13" name="Segnaposto data 5">
            <a:extLst>
              <a:ext uri="{FF2B5EF4-FFF2-40B4-BE49-F238E27FC236}">
                <a16:creationId xmlns:a16="http://schemas.microsoft.com/office/drawing/2014/main" id="{750BAC12-2E07-43B6-B69E-27D351EF2D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</p:spTree>
    <p:extLst>
      <p:ext uri="{BB962C8B-B14F-4D97-AF65-F5344CB8AC3E}">
        <p14:creationId xmlns:p14="http://schemas.microsoft.com/office/powerpoint/2010/main" val="3689637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3914B9-ED35-4C4E-A37E-B6997EDAA1BA}"/>
              </a:ext>
            </a:extLst>
          </p:cNvPr>
          <p:cNvSpPr txBox="1"/>
          <p:nvPr/>
        </p:nvSpPr>
        <p:spPr>
          <a:xfrm>
            <a:off x="378426" y="308318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Conclusion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B7099E-A00C-4BF5-820F-6DB313520037}"/>
              </a:ext>
            </a:extLst>
          </p:cNvPr>
          <p:cNvSpPr txBox="1"/>
          <p:nvPr/>
        </p:nvSpPr>
        <p:spPr>
          <a:xfrm>
            <a:off x="378426" y="1396416"/>
            <a:ext cx="8308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Embodied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AI </a:t>
            </a:r>
            <a:r>
              <a:rPr kumimoji="0" lang="en-US" sz="160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 new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very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active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research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area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will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experience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radical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improvements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: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51FE1C-DA05-435F-A618-780C9EA894E0}"/>
              </a:ext>
            </a:extLst>
          </p:cNvPr>
          <p:cNvSpPr txBox="1"/>
          <p:nvPr/>
        </p:nvSpPr>
        <p:spPr>
          <a:xfrm>
            <a:off x="752769" y="2208086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New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architectures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able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to deal with long-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term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dependencies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and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multimodality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A87D5D-B6B0-4616-AF99-FB5A2001F047}"/>
              </a:ext>
            </a:extLst>
          </p:cNvPr>
          <p:cNvSpPr txBox="1"/>
          <p:nvPr/>
        </p:nvSpPr>
        <p:spPr>
          <a:xfrm>
            <a:off x="752769" y="3090446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More data, more tasks, more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efficient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simulating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platforms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886E4E-641C-40B7-A923-4B355F5EF5A0}"/>
              </a:ext>
            </a:extLst>
          </p:cNvPr>
          <p:cNvSpPr txBox="1"/>
          <p:nvPr/>
        </p:nvSpPr>
        <p:spPr>
          <a:xfrm>
            <a:off x="752767" y="3973035"/>
            <a:ext cx="793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Standardization</a:t>
            </a:r>
            <a:r>
              <a:rPr lang="it-IT" sz="160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, common settings and </a:t>
            </a:r>
            <a:r>
              <a:rPr lang="it-IT" sz="160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metrics</a:t>
            </a:r>
            <a:r>
              <a:rPr lang="it-IT" sz="160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, </a:t>
            </a:r>
            <a:r>
              <a:rPr lang="it-IT" sz="160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shared</a:t>
            </a:r>
            <a:r>
              <a:rPr lang="it-IT" sz="160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it-IT" sz="160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objectives</a:t>
            </a:r>
            <a:r>
              <a:rPr lang="it-IT" sz="160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22A1C5C8-8C53-4778-A2F4-7F9B43EC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226" y="6306349"/>
            <a:ext cx="416574" cy="365125"/>
          </a:xfrm>
        </p:spPr>
        <p:txBody>
          <a:bodyPr/>
          <a:lstStyle/>
          <a:p>
            <a:r>
              <a:rPr lang="it-IT" dirty="0"/>
              <a:t>31</a:t>
            </a:r>
          </a:p>
        </p:txBody>
      </p:sp>
      <p:sp>
        <p:nvSpPr>
          <p:cNvPr id="16" name="Segnaposto data 5">
            <a:extLst>
              <a:ext uri="{FF2B5EF4-FFF2-40B4-BE49-F238E27FC236}">
                <a16:creationId xmlns:a16="http://schemas.microsoft.com/office/drawing/2014/main" id="{3772E2AA-8DE5-4CEF-B1C1-72DE543D0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9C8CA2C-8525-4F26-A2A6-B998F266AE83}"/>
              </a:ext>
            </a:extLst>
          </p:cNvPr>
          <p:cNvSpPr txBox="1"/>
          <p:nvPr/>
        </p:nvSpPr>
        <p:spPr>
          <a:xfrm>
            <a:off x="5814874" y="5535111"/>
            <a:ext cx="2388093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Calibri Light"/>
              </a:rPr>
              <a:t>Thank </a:t>
            </a:r>
            <a:r>
              <a:rPr kumimoji="0" lang="it-IT" sz="200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Calibri Light"/>
              </a:rPr>
              <a:t>you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Calibri Light"/>
              </a:rPr>
              <a:t>!</a:t>
            </a:r>
          </a:p>
          <a:p>
            <a:pPr marL="0" marR="0" lvl="0" indent="0" algn="r" defTabSz="6858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1600" b="0" i="1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federico.landi@unimore.it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13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32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3914B9-ED35-4C4E-A37E-B6997EDAA1BA}"/>
              </a:ext>
            </a:extLst>
          </p:cNvPr>
          <p:cNvSpPr txBox="1"/>
          <p:nvPr/>
        </p:nvSpPr>
        <p:spPr>
          <a:xfrm>
            <a:off x="378426" y="308318"/>
            <a:ext cx="329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List of Publications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5AB544-FDC6-4D65-9D3D-10F4E370BA8D}"/>
              </a:ext>
            </a:extLst>
          </p:cNvPr>
          <p:cNvSpPr txBox="1"/>
          <p:nvPr/>
        </p:nvSpPr>
        <p:spPr>
          <a:xfrm>
            <a:off x="559967" y="1089226"/>
            <a:ext cx="768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Focus on Impact: Indoor Exploration with </a:t>
            </a:r>
            <a:r>
              <a:rPr lang="it-IT" sz="1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Intrinsic</a:t>
            </a:r>
            <a:r>
              <a:rPr lang="it-IT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Motivation</a:t>
            </a:r>
            <a:r>
              <a:rPr lang="it-IT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. Roberto Bigazzi, Federico Landi, Silvia Cascianelli, Lorenzo Baraldi, Marcella Cornia, Rita Cucchiara. RA-L 2022.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9FE05F-FF1C-4652-B508-9C4C374F7CF3}"/>
              </a:ext>
            </a:extLst>
          </p:cNvPr>
          <p:cNvSpPr txBox="1"/>
          <p:nvPr/>
        </p:nvSpPr>
        <p:spPr>
          <a:xfrm>
            <a:off x="559967" y="1647306"/>
            <a:ext cx="768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 b="1" dirty="0"/>
              <a:t>Working Memory Connections for LSTM</a:t>
            </a:r>
            <a:r>
              <a:rPr lang="it-IT" dirty="0"/>
              <a:t>. Federico Landi, Lorenzo Baraldi, Marcella Cornia, Rita Cucchiara. NEUNET 2021.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CAFFE7-0F20-45D6-A904-3DFE371720D5}"/>
              </a:ext>
            </a:extLst>
          </p:cNvPr>
          <p:cNvSpPr txBox="1"/>
          <p:nvPr/>
        </p:nvSpPr>
        <p:spPr>
          <a:xfrm>
            <a:off x="559967" y="2205386"/>
            <a:ext cx="768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 b="1" dirty="0" err="1"/>
              <a:t>Multimodal</a:t>
            </a:r>
            <a:r>
              <a:rPr lang="it-IT" b="1" dirty="0"/>
              <a:t> </a:t>
            </a:r>
            <a:r>
              <a:rPr lang="it-IT" b="1" dirty="0" err="1"/>
              <a:t>Attention</a:t>
            </a:r>
            <a:r>
              <a:rPr lang="it-IT" b="1" dirty="0"/>
              <a:t> Networks for Low-Level Vision-and-Language </a:t>
            </a:r>
            <a:r>
              <a:rPr lang="it-IT" b="1" dirty="0" err="1"/>
              <a:t>Navigation</a:t>
            </a:r>
            <a:r>
              <a:rPr lang="it-IT" dirty="0"/>
              <a:t>. Federico Landi, Lorenzo Baraldi, Marcella Cornia, Massimiliano Corsini, Rita Cucchiara. CVIU 2021.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17709FB-F354-4737-82D2-693213BDF7D8}"/>
              </a:ext>
            </a:extLst>
          </p:cNvPr>
          <p:cNvSpPr txBox="1"/>
          <p:nvPr/>
        </p:nvSpPr>
        <p:spPr>
          <a:xfrm>
            <a:off x="559967" y="2763466"/>
            <a:ext cx="768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 b="1" dirty="0"/>
              <a:t>Out of the Box: </a:t>
            </a:r>
            <a:r>
              <a:rPr lang="it-IT" b="1" dirty="0" err="1"/>
              <a:t>Embodied</a:t>
            </a:r>
            <a:r>
              <a:rPr lang="it-IT" b="1" dirty="0"/>
              <a:t> </a:t>
            </a:r>
            <a:r>
              <a:rPr lang="it-IT" b="1" dirty="0" err="1"/>
              <a:t>Navigation</a:t>
            </a:r>
            <a:r>
              <a:rPr lang="it-IT" b="1" dirty="0"/>
              <a:t> in the Real World</a:t>
            </a:r>
            <a:r>
              <a:rPr lang="it-IT" dirty="0"/>
              <a:t>. Roberto Bigazzi, Federico Landi, Marcella Cornia, Silvia Cascianelli, Lorenzo Baraldi, Rita Cucchiara. CAIP 2021.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F1D62BC-0171-4E19-A02B-92296F2BAC08}"/>
              </a:ext>
            </a:extLst>
          </p:cNvPr>
          <p:cNvSpPr txBox="1"/>
          <p:nvPr/>
        </p:nvSpPr>
        <p:spPr>
          <a:xfrm>
            <a:off x="559968" y="3321546"/>
            <a:ext cx="768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 b="1" dirty="0" err="1"/>
              <a:t>Transform</a:t>
            </a:r>
            <a:r>
              <a:rPr lang="it-IT" b="1" dirty="0"/>
              <a:t>, </a:t>
            </a:r>
            <a:r>
              <a:rPr lang="it-IT" b="1" dirty="0" err="1"/>
              <a:t>Warp</a:t>
            </a:r>
            <a:r>
              <a:rPr lang="it-IT" b="1" dirty="0"/>
              <a:t>, and Dress: A New </a:t>
            </a:r>
            <a:r>
              <a:rPr lang="it-IT" b="1" dirty="0" err="1"/>
              <a:t>Transformation-Guided</a:t>
            </a:r>
            <a:r>
              <a:rPr lang="it-IT" b="1" dirty="0"/>
              <a:t> Model for Virtual </a:t>
            </a:r>
            <a:r>
              <a:rPr lang="it-IT" b="1" dirty="0" err="1"/>
              <a:t>Try</a:t>
            </a:r>
            <a:r>
              <a:rPr lang="it-IT" b="1" dirty="0"/>
              <a:t>-On</a:t>
            </a:r>
            <a:r>
              <a:rPr lang="it-IT" dirty="0"/>
              <a:t>. Matteo Fincato, Marcella Cornia, Federico Landi, Fabio Cesari, Rita Cucchiara. TOMM 2021.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88DD0A6-55F5-4288-88B4-74D3574B057B}"/>
              </a:ext>
            </a:extLst>
          </p:cNvPr>
          <p:cNvSpPr txBox="1"/>
          <p:nvPr/>
        </p:nvSpPr>
        <p:spPr>
          <a:xfrm>
            <a:off x="559967" y="3879626"/>
            <a:ext cx="7683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 b="1" dirty="0"/>
              <a:t>VITON-GT: An Image-</a:t>
            </a:r>
            <a:r>
              <a:rPr lang="it-IT" b="1" dirty="0" err="1"/>
              <a:t>based</a:t>
            </a:r>
            <a:r>
              <a:rPr lang="it-IT" b="1" dirty="0"/>
              <a:t> Virtual </a:t>
            </a:r>
            <a:r>
              <a:rPr lang="it-IT" b="1" dirty="0" err="1"/>
              <a:t>Try</a:t>
            </a:r>
            <a:r>
              <a:rPr lang="it-IT" b="1" dirty="0"/>
              <a:t>-On Model with </a:t>
            </a:r>
            <a:r>
              <a:rPr lang="it-IT" b="1" dirty="0" err="1"/>
              <a:t>Geometric</a:t>
            </a:r>
            <a:r>
              <a:rPr lang="it-IT" b="1" dirty="0"/>
              <a:t> </a:t>
            </a:r>
            <a:r>
              <a:rPr lang="it-IT" b="1" dirty="0" err="1"/>
              <a:t>Transformations</a:t>
            </a:r>
            <a:r>
              <a:rPr lang="it-IT" dirty="0"/>
              <a:t>. Matteo Fincato, Federico Landi, Marcella Cornia, Fabio Cesari, Rita Cucchiara. ICPR 2020.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001A1ED-F07D-4ACA-8D7F-C0C5CBDA9B0E}"/>
              </a:ext>
            </a:extLst>
          </p:cNvPr>
          <p:cNvSpPr txBox="1"/>
          <p:nvPr/>
        </p:nvSpPr>
        <p:spPr>
          <a:xfrm>
            <a:off x="559968" y="4437706"/>
            <a:ext cx="768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 b="1" dirty="0" err="1"/>
              <a:t>Explore</a:t>
            </a:r>
            <a:r>
              <a:rPr lang="it-IT" b="1" dirty="0"/>
              <a:t> and </a:t>
            </a:r>
            <a:r>
              <a:rPr lang="it-IT" b="1" dirty="0" err="1"/>
              <a:t>Explain</a:t>
            </a:r>
            <a:r>
              <a:rPr lang="it-IT" b="1" dirty="0"/>
              <a:t>: Self-</a:t>
            </a:r>
            <a:r>
              <a:rPr lang="it-IT" b="1" dirty="0" err="1"/>
              <a:t>supervised</a:t>
            </a:r>
            <a:r>
              <a:rPr lang="it-IT" b="1" dirty="0"/>
              <a:t> </a:t>
            </a:r>
            <a:r>
              <a:rPr lang="it-IT" b="1" dirty="0" err="1"/>
              <a:t>Navigation</a:t>
            </a:r>
            <a:r>
              <a:rPr lang="it-IT" b="1" dirty="0"/>
              <a:t> and </a:t>
            </a:r>
            <a:r>
              <a:rPr lang="it-IT" b="1" dirty="0" err="1"/>
              <a:t>Recounting</a:t>
            </a:r>
            <a:r>
              <a:rPr lang="it-IT" dirty="0"/>
              <a:t>. Roberto Bigazzi, Federico Landi, Marcella Cornia, Silvia Cascianelli, Lorenzo Baraldi, Rita Cucchiara. ICPR 2020.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FF5A9BF-82F4-4041-BCC5-C1AC2A9DF90D}"/>
              </a:ext>
            </a:extLst>
          </p:cNvPr>
          <p:cNvSpPr txBox="1"/>
          <p:nvPr/>
        </p:nvSpPr>
        <p:spPr>
          <a:xfrm>
            <a:off x="559968" y="4995787"/>
            <a:ext cx="768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 b="1" dirty="0" err="1"/>
              <a:t>Embodied</a:t>
            </a:r>
            <a:r>
              <a:rPr lang="it-IT" b="1" dirty="0"/>
              <a:t> Vision-and-Language </a:t>
            </a:r>
            <a:r>
              <a:rPr lang="it-IT" b="1" dirty="0" err="1"/>
              <a:t>Navigation</a:t>
            </a:r>
            <a:r>
              <a:rPr lang="it-IT" b="1" dirty="0"/>
              <a:t> with Dynamic </a:t>
            </a:r>
            <a:r>
              <a:rPr lang="it-IT" b="1" dirty="0" err="1"/>
              <a:t>Convolutional</a:t>
            </a:r>
            <a:r>
              <a:rPr lang="it-IT" b="1" dirty="0"/>
              <a:t> Filters</a:t>
            </a:r>
            <a:r>
              <a:rPr lang="it-IT" dirty="0"/>
              <a:t>. Federico Landi, Lorenzo Baraldi, Massimiliano Corsini, Rita Cucchiara. BMVC 2019.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5733A90-D1DE-4348-9EED-6B6224D81929}"/>
              </a:ext>
            </a:extLst>
          </p:cNvPr>
          <p:cNvSpPr txBox="1"/>
          <p:nvPr/>
        </p:nvSpPr>
        <p:spPr>
          <a:xfrm>
            <a:off x="5814874" y="5543989"/>
            <a:ext cx="2388093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Calibri Light"/>
              </a:rPr>
              <a:t>Thank </a:t>
            </a:r>
            <a:r>
              <a:rPr kumimoji="0" lang="it-IT" sz="200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Calibri Light"/>
              </a:rPr>
              <a:t>you</a:t>
            </a: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Calibri Light"/>
              </a:rPr>
              <a:t>!</a:t>
            </a:r>
          </a:p>
          <a:p>
            <a:pPr marL="0" marR="0" lvl="0" indent="0" algn="r" defTabSz="685800" rtl="0" eaLnBrk="1" fontAlgn="auto" latinLnBrk="0" hangingPunct="1">
              <a:lnSpc>
                <a:spcPts val="1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1600" b="0" i="1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federico.landi@unimore.it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3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3460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+mj-lt"/>
              </a:rPr>
              <a:t>Research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Questions</a:t>
            </a:r>
            <a:endParaRPr 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4673AA-00EE-4F6C-A891-911C36971466}"/>
              </a:ext>
            </a:extLst>
          </p:cNvPr>
          <p:cNvSpPr txBox="1"/>
          <p:nvPr/>
        </p:nvSpPr>
        <p:spPr>
          <a:xfrm>
            <a:off x="0" y="16920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cs typeface="Calibri Light" panose="020F0302020204030204" pitchFamily="34" charset="0"/>
              </a:rPr>
              <a:t>How to deal with time series with long-term dependencies?</a:t>
            </a:r>
            <a:endParaRPr lang="it-IT" sz="1600" b="1" dirty="0">
              <a:cs typeface="Calibri Light" panose="020F03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9DE68-76CB-4563-BFB2-A485E9DB9F78}"/>
              </a:ext>
            </a:extLst>
          </p:cNvPr>
          <p:cNvSpPr txBox="1"/>
          <p:nvPr/>
        </p:nvSpPr>
        <p:spPr>
          <a:xfrm>
            <a:off x="-2" y="307894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merge visual perception and actions to enable exploration and simple tasks?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5D80D6-E162-4CE2-B566-A92537DE5C41}"/>
              </a:ext>
            </a:extLst>
          </p:cNvPr>
          <p:cNvSpPr txBox="1"/>
          <p:nvPr/>
        </p:nvSpPr>
        <p:spPr>
          <a:xfrm>
            <a:off x="-3" y="4464000"/>
            <a:ext cx="9144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How to include natural language in the agent reasoning</a:t>
            </a:r>
            <a:r>
              <a:rPr lang="it-IT" sz="1600" b="1" u="none" strike="noStrike" baseline="0" dirty="0">
                <a:solidFill>
                  <a:schemeClr val="bg1">
                    <a:lumMod val="75000"/>
                  </a:schemeClr>
                </a:solidFill>
                <a:cs typeface="Calibri Light" panose="020F0302020204030204" pitchFamily="34" charset="0"/>
              </a:rPr>
              <a:t>?</a:t>
            </a:r>
            <a:endParaRPr lang="it-IT" sz="1600" b="1" dirty="0">
              <a:solidFill>
                <a:schemeClr val="bg1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10B790-7CFA-495A-8FB1-02228DAA26B2}"/>
              </a:ext>
            </a:extLst>
          </p:cNvPr>
          <p:cNvSpPr txBox="1"/>
          <p:nvPr/>
        </p:nvSpPr>
        <p:spPr>
          <a:xfrm>
            <a:off x="0" y="2232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Tools: Recurrent Neural Networks, Long Short-Term Memory, Transformers</a:t>
            </a:r>
            <a:endParaRPr lang="it-IT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C980A2-E0E3-40A0-9CE1-78BA49E80FED}"/>
              </a:ext>
            </a:extLst>
          </p:cNvPr>
          <p:cNvSpPr txBox="1"/>
          <p:nvPr/>
        </p:nvSpPr>
        <p:spPr>
          <a:xfrm>
            <a:off x="0" y="3618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Tools: Modular architectures with hierarchical structures, Deep Reinforcement Learning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54B876-0632-45B6-8DC7-2A3B25E7554B}"/>
              </a:ext>
            </a:extLst>
          </p:cNvPr>
          <p:cNvSpPr txBox="1"/>
          <p:nvPr/>
        </p:nvSpPr>
        <p:spPr>
          <a:xfrm>
            <a:off x="-3" y="5004000"/>
            <a:ext cx="91439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Tools: Multimodal fusion techniques</a:t>
            </a:r>
            <a:endParaRPr lang="it-IT" sz="1600" i="1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Segnaposto data 5">
            <a:extLst>
              <a:ext uri="{FF2B5EF4-FFF2-40B4-BE49-F238E27FC236}">
                <a16:creationId xmlns:a16="http://schemas.microsoft.com/office/drawing/2014/main" id="{08D8F07B-5857-4BA0-8748-F7E4B7BEE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15" name="Segnaposto piè di pagina 6">
            <a:extLst>
              <a:ext uri="{FF2B5EF4-FFF2-40B4-BE49-F238E27FC236}">
                <a16:creationId xmlns:a16="http://schemas.microsoft.com/office/drawing/2014/main" id="{C6C10FB2-73BF-46A3-902B-4CC125B1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178952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4529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Long Short-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Term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Memory </a:t>
            </a:r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B3071B1B-4BEB-4184-AEA3-03DD2BDA1DC7}"/>
              </a:ext>
            </a:extLst>
          </p:cNvPr>
          <p:cNvSpPr/>
          <p:nvPr/>
        </p:nvSpPr>
        <p:spPr>
          <a:xfrm>
            <a:off x="1058668" y="1544092"/>
            <a:ext cx="6945055" cy="34256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92D48F-E96C-4DE6-8738-7F70D1C9C33C}"/>
              </a:ext>
            </a:extLst>
          </p:cNvPr>
          <p:cNvSpPr txBox="1"/>
          <p:nvPr/>
        </p:nvSpPr>
        <p:spPr>
          <a:xfrm>
            <a:off x="454058" y="3457437"/>
            <a:ext cx="547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h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9C543F4-0451-472E-BB55-17713E24B3A7}"/>
              </a:ext>
            </a:extLst>
          </p:cNvPr>
          <p:cNvSpPr txBox="1"/>
          <p:nvPr/>
        </p:nvSpPr>
        <p:spPr>
          <a:xfrm>
            <a:off x="623707" y="3962175"/>
            <a:ext cx="37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x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FD89364-D789-4511-B6FC-AF66432920A8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1001261" y="3657492"/>
            <a:ext cx="272969" cy="304683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4D3E2EE-EAB4-461F-BC24-F30AB7855BC6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 flipV="1">
            <a:off x="1000225" y="3962175"/>
            <a:ext cx="274005" cy="20005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E3C4019A-0D6F-4A4A-9FF0-F8B842BEC301}"/>
              </a:ext>
            </a:extLst>
          </p:cNvPr>
          <p:cNvSpPr/>
          <p:nvPr/>
        </p:nvSpPr>
        <p:spPr>
          <a:xfrm>
            <a:off x="1274230" y="3762120"/>
            <a:ext cx="45940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</a:t>
            </a:r>
            <a:r>
              <a:rPr lang="it-IT" baseline="-25000" dirty="0" err="1">
                <a:solidFill>
                  <a:schemeClr val="tx1"/>
                </a:solidFill>
              </a:rPr>
              <a:t>i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AFA98F0-E649-4FE3-80C4-5C0B0C473207}"/>
              </a:ext>
            </a:extLst>
          </p:cNvPr>
          <p:cNvCxnSpPr>
            <a:cxnSpLocks/>
            <a:stCxn id="14" idx="3"/>
            <a:endCxn id="16" idx="2"/>
          </p:cNvCxnSpPr>
          <p:nvPr/>
        </p:nvCxnSpPr>
        <p:spPr>
          <a:xfrm>
            <a:off x="1733633" y="3962175"/>
            <a:ext cx="18660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e 15">
            <a:extLst>
              <a:ext uri="{FF2B5EF4-FFF2-40B4-BE49-F238E27FC236}">
                <a16:creationId xmlns:a16="http://schemas.microsoft.com/office/drawing/2014/main" id="{1F4FDDDE-B5D9-4E31-8964-2833D8728BB4}"/>
              </a:ext>
            </a:extLst>
          </p:cNvPr>
          <p:cNvSpPr/>
          <p:nvPr/>
        </p:nvSpPr>
        <p:spPr>
          <a:xfrm>
            <a:off x="1920240" y="3762120"/>
            <a:ext cx="459403" cy="400110"/>
          </a:xfrm>
          <a:prstGeom prst="ellipse">
            <a:avLst/>
          </a:prstGeom>
          <a:solidFill>
            <a:srgbClr val="E2F0D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l-GR" sz="2400" dirty="0">
                <a:solidFill>
                  <a:schemeClr val="tx1"/>
                </a:solidFill>
              </a:rPr>
              <a:t>σ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3DE4D8D-8BEE-4C3B-9E38-EA6BEF569EB7}"/>
              </a:ext>
            </a:extLst>
          </p:cNvPr>
          <p:cNvSpPr txBox="1"/>
          <p:nvPr/>
        </p:nvSpPr>
        <p:spPr>
          <a:xfrm>
            <a:off x="442619" y="2367680"/>
            <a:ext cx="550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h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9DC829A-A8C7-4C29-91C6-F92C836D5528}"/>
              </a:ext>
            </a:extLst>
          </p:cNvPr>
          <p:cNvSpPr txBox="1"/>
          <p:nvPr/>
        </p:nvSpPr>
        <p:spPr>
          <a:xfrm>
            <a:off x="613207" y="2872418"/>
            <a:ext cx="378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x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9C1C381-7530-48FE-BA91-78AB05622390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>
            <a:off x="992849" y="2567735"/>
            <a:ext cx="274725" cy="304683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B5ADA5A-1EDB-4CEF-8D61-B87FF298A3D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991808" y="2872418"/>
            <a:ext cx="275766" cy="20005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9A378306-89CB-42E2-9451-6267BC311AFF}"/>
              </a:ext>
            </a:extLst>
          </p:cNvPr>
          <p:cNvSpPr/>
          <p:nvPr/>
        </p:nvSpPr>
        <p:spPr>
          <a:xfrm>
            <a:off x="1267574" y="2672363"/>
            <a:ext cx="46194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</a:t>
            </a:r>
            <a:r>
              <a:rPr lang="it-IT" baseline="-25000" dirty="0" err="1">
                <a:solidFill>
                  <a:schemeClr val="tx1"/>
                </a:solidFill>
              </a:rPr>
              <a:t>g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E8BECC3-A179-4318-9AC4-8D4A7A45D9EB}"/>
              </a:ext>
            </a:extLst>
          </p:cNvPr>
          <p:cNvCxnSpPr>
            <a:cxnSpLocks/>
            <a:stCxn id="22" idx="3"/>
            <a:endCxn id="24" idx="2"/>
          </p:cNvCxnSpPr>
          <p:nvPr/>
        </p:nvCxnSpPr>
        <p:spPr>
          <a:xfrm>
            <a:off x="1729518" y="2872418"/>
            <a:ext cx="18818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e 23">
            <a:extLst>
              <a:ext uri="{FF2B5EF4-FFF2-40B4-BE49-F238E27FC236}">
                <a16:creationId xmlns:a16="http://schemas.microsoft.com/office/drawing/2014/main" id="{CFACBBB4-6C85-4514-9522-839144CF85E2}"/>
              </a:ext>
            </a:extLst>
          </p:cNvPr>
          <p:cNvSpPr/>
          <p:nvPr/>
        </p:nvSpPr>
        <p:spPr>
          <a:xfrm>
            <a:off x="1917699" y="2672363"/>
            <a:ext cx="461944" cy="400110"/>
          </a:xfrm>
          <a:prstGeom prst="ellipse">
            <a:avLst/>
          </a:prstGeom>
          <a:solidFill>
            <a:srgbClr val="FFF2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74BB3FB3-1537-4E6B-B28D-D837736A030E}"/>
              </a:ext>
            </a:extLst>
          </p:cNvPr>
          <p:cNvSpPr/>
          <p:nvPr/>
        </p:nvSpPr>
        <p:spPr>
          <a:xfrm>
            <a:off x="1997669" y="2745243"/>
            <a:ext cx="302004" cy="235634"/>
          </a:xfrm>
          <a:custGeom>
            <a:avLst/>
            <a:gdLst>
              <a:gd name="connsiteX0" fmla="*/ 0 w 679508"/>
              <a:gd name="connsiteY0" fmla="*/ 344691 h 373751"/>
              <a:gd name="connsiteX1" fmla="*/ 276837 w 679508"/>
              <a:gd name="connsiteY1" fmla="*/ 344691 h 373751"/>
              <a:gd name="connsiteX2" fmla="*/ 427839 w 679508"/>
              <a:gd name="connsiteY2" fmla="*/ 42688 h 373751"/>
              <a:gd name="connsiteX3" fmla="*/ 679508 w 679508"/>
              <a:gd name="connsiteY3" fmla="*/ 9132 h 37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508" h="373751">
                <a:moveTo>
                  <a:pt x="0" y="344691"/>
                </a:moveTo>
                <a:cubicBezTo>
                  <a:pt x="102765" y="369858"/>
                  <a:pt x="205531" y="395025"/>
                  <a:pt x="276837" y="344691"/>
                </a:cubicBezTo>
                <a:cubicBezTo>
                  <a:pt x="348143" y="294357"/>
                  <a:pt x="360727" y="98614"/>
                  <a:pt x="427839" y="42688"/>
                </a:cubicBezTo>
                <a:cubicBezTo>
                  <a:pt x="494951" y="-13238"/>
                  <a:pt x="587229" y="-2053"/>
                  <a:pt x="679508" y="9132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AEE1E84-236D-4534-B976-D522DFCA13AA}"/>
              </a:ext>
            </a:extLst>
          </p:cNvPr>
          <p:cNvCxnSpPr>
            <a:cxnSpLocks/>
            <a:stCxn id="24" idx="6"/>
            <a:endCxn id="28" idx="1"/>
          </p:cNvCxnSpPr>
          <p:nvPr/>
        </p:nvCxnSpPr>
        <p:spPr>
          <a:xfrm>
            <a:off x="2379643" y="2872418"/>
            <a:ext cx="288186" cy="50765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672A232-9FD7-4B74-A3C4-4C88BC294320}"/>
              </a:ext>
            </a:extLst>
          </p:cNvPr>
          <p:cNvCxnSpPr>
            <a:cxnSpLocks/>
            <a:stCxn id="16" idx="6"/>
            <a:endCxn id="28" idx="1"/>
          </p:cNvCxnSpPr>
          <p:nvPr/>
        </p:nvCxnSpPr>
        <p:spPr>
          <a:xfrm flipV="1">
            <a:off x="2379643" y="3380071"/>
            <a:ext cx="288186" cy="5821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ttangolo 27">
            <a:extLst>
              <a:ext uri="{FF2B5EF4-FFF2-40B4-BE49-F238E27FC236}">
                <a16:creationId xmlns:a16="http://schemas.microsoft.com/office/drawing/2014/main" id="{7CBEEA43-047C-42C0-AD14-A2E7F81B8BD3}"/>
              </a:ext>
            </a:extLst>
          </p:cNvPr>
          <p:cNvSpPr/>
          <p:nvPr/>
        </p:nvSpPr>
        <p:spPr>
          <a:xfrm>
            <a:off x="2667829" y="3227729"/>
            <a:ext cx="1289059" cy="3046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Write </a:t>
            </a:r>
            <a:r>
              <a:rPr lang="it-IT" sz="1600" dirty="0" err="1">
                <a:solidFill>
                  <a:schemeClr val="tx1"/>
                </a:solidFill>
              </a:rPr>
              <a:t>Vector</a:t>
            </a:r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3DB800E5-B3AB-4B61-8EDC-BF479BCEDABB}"/>
              </a:ext>
            </a:extLst>
          </p:cNvPr>
          <p:cNvCxnSpPr>
            <a:cxnSpLocks/>
            <a:stCxn id="28" idx="3"/>
            <a:endCxn id="32" idx="2"/>
          </p:cNvCxnSpPr>
          <p:nvPr/>
        </p:nvCxnSpPr>
        <p:spPr>
          <a:xfrm>
            <a:off x="3956888" y="3380071"/>
            <a:ext cx="245652" cy="34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ACAA82DB-1016-4F9C-9D0C-CD788F004090}"/>
              </a:ext>
            </a:extLst>
          </p:cNvPr>
          <p:cNvCxnSpPr>
            <a:cxnSpLocks/>
            <a:stCxn id="57" idx="6"/>
            <a:endCxn id="55" idx="1"/>
          </p:cNvCxnSpPr>
          <p:nvPr/>
        </p:nvCxnSpPr>
        <p:spPr>
          <a:xfrm flipV="1">
            <a:off x="6367423" y="3380071"/>
            <a:ext cx="263229" cy="19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e 31">
            <a:extLst>
              <a:ext uri="{FF2B5EF4-FFF2-40B4-BE49-F238E27FC236}">
                <a16:creationId xmlns:a16="http://schemas.microsoft.com/office/drawing/2014/main" id="{B74C3248-0B83-4C4F-9CFF-2993E4FD9234}"/>
              </a:ext>
            </a:extLst>
          </p:cNvPr>
          <p:cNvSpPr/>
          <p:nvPr/>
        </p:nvSpPr>
        <p:spPr>
          <a:xfrm>
            <a:off x="4202540" y="2926369"/>
            <a:ext cx="1528196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Cell Memory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6B98545-929A-4EC1-ABC6-DEDC4A8811BF}"/>
              </a:ext>
            </a:extLst>
          </p:cNvPr>
          <p:cNvSpPr txBox="1"/>
          <p:nvPr/>
        </p:nvSpPr>
        <p:spPr>
          <a:xfrm>
            <a:off x="4426464" y="1046577"/>
            <a:ext cx="547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h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BFA463D-1379-4B9F-90C5-4F3F8A3987EE}"/>
              </a:ext>
            </a:extLst>
          </p:cNvPr>
          <p:cNvSpPr txBox="1"/>
          <p:nvPr/>
        </p:nvSpPr>
        <p:spPr>
          <a:xfrm>
            <a:off x="5054919" y="1046577"/>
            <a:ext cx="37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x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F12D5367-233E-4D61-9A14-B978A15FF09A}"/>
              </a:ext>
            </a:extLst>
          </p:cNvPr>
          <p:cNvCxnSpPr>
            <a:cxnSpLocks/>
            <a:stCxn id="35" idx="2"/>
            <a:endCxn id="39" idx="0"/>
          </p:cNvCxnSpPr>
          <p:nvPr/>
        </p:nvCxnSpPr>
        <p:spPr>
          <a:xfrm>
            <a:off x="4700066" y="1446687"/>
            <a:ext cx="262897" cy="212565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1F51E44B-41DD-4E6F-92C5-C44DFC56ABC5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>
          <a:xfrm flipH="1">
            <a:off x="4962963" y="1446687"/>
            <a:ext cx="280215" cy="2125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035E58A5-FDA1-40EE-B0EF-A97D54AD734D}"/>
              </a:ext>
            </a:extLst>
          </p:cNvPr>
          <p:cNvSpPr/>
          <p:nvPr/>
        </p:nvSpPr>
        <p:spPr>
          <a:xfrm>
            <a:off x="4733261" y="1659252"/>
            <a:ext cx="45940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</a:t>
            </a:r>
            <a:r>
              <a:rPr lang="it-IT" baseline="-25000" dirty="0" err="1">
                <a:solidFill>
                  <a:schemeClr val="tx1"/>
                </a:solidFill>
              </a:rPr>
              <a:t>f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778E9842-63EF-4657-92AD-99E1B9C8B331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>
            <a:off x="4962963" y="2059362"/>
            <a:ext cx="1" cy="1866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e 40">
            <a:extLst>
              <a:ext uri="{FF2B5EF4-FFF2-40B4-BE49-F238E27FC236}">
                <a16:creationId xmlns:a16="http://schemas.microsoft.com/office/drawing/2014/main" id="{5879626F-4352-4F16-9886-B48FFC3B2468}"/>
              </a:ext>
            </a:extLst>
          </p:cNvPr>
          <p:cNvSpPr/>
          <p:nvPr/>
        </p:nvSpPr>
        <p:spPr>
          <a:xfrm>
            <a:off x="4733262" y="2246060"/>
            <a:ext cx="459403" cy="400110"/>
          </a:xfrm>
          <a:prstGeom prst="ellipse">
            <a:avLst/>
          </a:prstGeom>
          <a:solidFill>
            <a:srgbClr val="E2F0D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l-GR" sz="2400" dirty="0">
                <a:solidFill>
                  <a:schemeClr val="tx1"/>
                </a:solidFill>
              </a:rPr>
              <a:t>σ</a:t>
            </a:r>
            <a:endParaRPr lang="it-IT" sz="2400" dirty="0">
              <a:solidFill>
                <a:schemeClr val="tx1"/>
              </a:solidFill>
            </a:endParaRPr>
          </a:p>
        </p:txBody>
      </p:sp>
      <p:cxnSp>
        <p:nvCxnSpPr>
          <p:cNvPr id="42" name="Connettore curvo 41">
            <a:extLst>
              <a:ext uri="{FF2B5EF4-FFF2-40B4-BE49-F238E27FC236}">
                <a16:creationId xmlns:a16="http://schemas.microsoft.com/office/drawing/2014/main" id="{14D48C3C-D3D4-4566-BE14-624D0863CBCC}"/>
              </a:ext>
            </a:extLst>
          </p:cNvPr>
          <p:cNvCxnSpPr>
            <a:cxnSpLocks/>
            <a:stCxn id="32" idx="7"/>
            <a:endCxn id="41" idx="6"/>
          </p:cNvCxnSpPr>
          <p:nvPr/>
        </p:nvCxnSpPr>
        <p:spPr>
          <a:xfrm rot="16200000" flipV="1">
            <a:off x="5042719" y="2596062"/>
            <a:ext cx="614165" cy="314272"/>
          </a:xfrm>
          <a:prstGeom prst="curvedConnector2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curvo 42">
            <a:extLst>
              <a:ext uri="{FF2B5EF4-FFF2-40B4-BE49-F238E27FC236}">
                <a16:creationId xmlns:a16="http://schemas.microsoft.com/office/drawing/2014/main" id="{F25699A8-7343-46CB-9CB1-0DE10129A5E4}"/>
              </a:ext>
            </a:extLst>
          </p:cNvPr>
          <p:cNvCxnSpPr>
            <a:cxnSpLocks/>
            <a:stCxn id="41" idx="2"/>
            <a:endCxn id="32" idx="1"/>
          </p:cNvCxnSpPr>
          <p:nvPr/>
        </p:nvCxnSpPr>
        <p:spPr>
          <a:xfrm rot="10800000" flipV="1">
            <a:off x="4426340" y="2446114"/>
            <a:ext cx="306923" cy="614165"/>
          </a:xfrm>
          <a:prstGeom prst="curvedConnector2">
            <a:avLst/>
          </a:prstGeom>
          <a:ln w="127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2150BFC-2B33-469A-B931-4632BE13C326}"/>
              </a:ext>
            </a:extLst>
          </p:cNvPr>
          <p:cNvSpPr txBox="1"/>
          <p:nvPr/>
        </p:nvSpPr>
        <p:spPr>
          <a:xfrm>
            <a:off x="5461465" y="2553055"/>
            <a:ext cx="490840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sz="2000" dirty="0"/>
              <a:t>c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1383DC2-BD50-46FD-BBA3-DEDABCB4A876}"/>
              </a:ext>
            </a:extLst>
          </p:cNvPr>
          <p:cNvSpPr txBox="1"/>
          <p:nvPr/>
        </p:nvSpPr>
        <p:spPr>
          <a:xfrm>
            <a:off x="4134770" y="2553055"/>
            <a:ext cx="351378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sz="2000" dirty="0" err="1"/>
              <a:t>c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D6B8F66-DCBE-415C-8E1F-EE531E312637}"/>
              </a:ext>
            </a:extLst>
          </p:cNvPr>
          <p:cNvSpPr txBox="1"/>
          <p:nvPr/>
        </p:nvSpPr>
        <p:spPr>
          <a:xfrm>
            <a:off x="6729028" y="5144972"/>
            <a:ext cx="54720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h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75A148F-1EBD-4121-81F5-907E52DEC486}"/>
              </a:ext>
            </a:extLst>
          </p:cNvPr>
          <p:cNvSpPr txBox="1"/>
          <p:nvPr/>
        </p:nvSpPr>
        <p:spPr>
          <a:xfrm>
            <a:off x="7361574" y="5144972"/>
            <a:ext cx="376518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 err="1"/>
              <a:t>x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51B6C383-219A-4E12-B2AF-A91A889451C8}"/>
              </a:ext>
            </a:extLst>
          </p:cNvPr>
          <p:cNvCxnSpPr>
            <a:cxnSpLocks/>
            <a:stCxn id="47" idx="0"/>
            <a:endCxn id="51" idx="2"/>
          </p:cNvCxnSpPr>
          <p:nvPr/>
        </p:nvCxnSpPr>
        <p:spPr>
          <a:xfrm flipV="1">
            <a:off x="7002630" y="4828952"/>
            <a:ext cx="273602" cy="316020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D7810F84-6121-4D82-A88A-455039B1F8AD}"/>
              </a:ext>
            </a:extLst>
          </p:cNvPr>
          <p:cNvCxnSpPr>
            <a:cxnSpLocks/>
            <a:stCxn id="48" idx="0"/>
            <a:endCxn id="51" idx="2"/>
          </p:cNvCxnSpPr>
          <p:nvPr/>
        </p:nvCxnSpPr>
        <p:spPr>
          <a:xfrm flipH="1" flipV="1">
            <a:off x="7276232" y="4828952"/>
            <a:ext cx="273601" cy="3160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ttangolo 50">
            <a:extLst>
              <a:ext uri="{FF2B5EF4-FFF2-40B4-BE49-F238E27FC236}">
                <a16:creationId xmlns:a16="http://schemas.microsoft.com/office/drawing/2014/main" id="{388346B1-17CD-41DE-8931-4872D29D701F}"/>
              </a:ext>
            </a:extLst>
          </p:cNvPr>
          <p:cNvSpPr/>
          <p:nvPr/>
        </p:nvSpPr>
        <p:spPr>
          <a:xfrm>
            <a:off x="7046530" y="4428842"/>
            <a:ext cx="45940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</a:t>
            </a:r>
            <a:r>
              <a:rPr lang="it-IT" baseline="-25000" dirty="0" err="1">
                <a:solidFill>
                  <a:schemeClr val="tx1"/>
                </a:solidFill>
              </a:rPr>
              <a:t>o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5FB44DB5-1036-48B5-AB56-994C87CED25E}"/>
              </a:ext>
            </a:extLst>
          </p:cNvPr>
          <p:cNvCxnSpPr>
            <a:cxnSpLocks/>
            <a:stCxn id="51" idx="0"/>
            <a:endCxn id="53" idx="4"/>
          </p:cNvCxnSpPr>
          <p:nvPr/>
        </p:nvCxnSpPr>
        <p:spPr>
          <a:xfrm flipV="1">
            <a:off x="7276232" y="4207156"/>
            <a:ext cx="0" cy="2216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e 52">
            <a:extLst>
              <a:ext uri="{FF2B5EF4-FFF2-40B4-BE49-F238E27FC236}">
                <a16:creationId xmlns:a16="http://schemas.microsoft.com/office/drawing/2014/main" id="{4768E054-1E34-4FEF-AADA-AB14EDB8A76F}"/>
              </a:ext>
            </a:extLst>
          </p:cNvPr>
          <p:cNvSpPr/>
          <p:nvPr/>
        </p:nvSpPr>
        <p:spPr>
          <a:xfrm>
            <a:off x="7046530" y="3807046"/>
            <a:ext cx="459403" cy="400110"/>
          </a:xfrm>
          <a:prstGeom prst="ellipse">
            <a:avLst/>
          </a:prstGeom>
          <a:solidFill>
            <a:srgbClr val="E2F0D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l-GR" sz="2400" dirty="0">
                <a:solidFill>
                  <a:schemeClr val="tx1"/>
                </a:solidFill>
              </a:rPr>
              <a:t>σ</a:t>
            </a:r>
            <a:endParaRPr lang="it-IT" sz="2400" dirty="0">
              <a:solidFill>
                <a:schemeClr val="tx1"/>
              </a:solidFill>
            </a:endParaRP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F4172EBF-2FAC-4477-AB9C-954253353D12}"/>
              </a:ext>
            </a:extLst>
          </p:cNvPr>
          <p:cNvCxnSpPr>
            <a:cxnSpLocks/>
            <a:stCxn id="32" idx="6"/>
            <a:endCxn id="57" idx="2"/>
          </p:cNvCxnSpPr>
          <p:nvPr/>
        </p:nvCxnSpPr>
        <p:spPr>
          <a:xfrm flipV="1">
            <a:off x="5730736" y="3382064"/>
            <a:ext cx="174743" cy="150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ttangolo 54">
            <a:extLst>
              <a:ext uri="{FF2B5EF4-FFF2-40B4-BE49-F238E27FC236}">
                <a16:creationId xmlns:a16="http://schemas.microsoft.com/office/drawing/2014/main" id="{B1B4AE30-0F1A-4C75-867B-2F90F2B922F7}"/>
              </a:ext>
            </a:extLst>
          </p:cNvPr>
          <p:cNvSpPr/>
          <p:nvPr/>
        </p:nvSpPr>
        <p:spPr>
          <a:xfrm>
            <a:off x="6630652" y="3227729"/>
            <a:ext cx="1289059" cy="3046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Read </a:t>
            </a:r>
            <a:r>
              <a:rPr lang="it-IT" sz="1600" dirty="0" err="1">
                <a:solidFill>
                  <a:schemeClr val="tx1"/>
                </a:solidFill>
              </a:rPr>
              <a:t>Vector</a:t>
            </a:r>
            <a:endParaRPr lang="it-IT" sz="1600" dirty="0">
              <a:solidFill>
                <a:schemeClr val="tx1"/>
              </a:solidFill>
            </a:endParaRPr>
          </a:p>
        </p:txBody>
      </p: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3C0328D3-F334-4423-BEEA-9F098631F327}"/>
              </a:ext>
            </a:extLst>
          </p:cNvPr>
          <p:cNvGrpSpPr/>
          <p:nvPr/>
        </p:nvGrpSpPr>
        <p:grpSpPr>
          <a:xfrm>
            <a:off x="5905479" y="3182009"/>
            <a:ext cx="461944" cy="400110"/>
            <a:chOff x="4140142" y="5683293"/>
            <a:chExt cx="461944" cy="400110"/>
          </a:xfrm>
          <a:solidFill>
            <a:srgbClr val="FFF2CC"/>
          </a:solidFill>
        </p:grpSpPr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322D9E7B-82DA-4150-A099-47DB8DB2E221}"/>
                </a:ext>
              </a:extLst>
            </p:cNvPr>
            <p:cNvSpPr/>
            <p:nvPr/>
          </p:nvSpPr>
          <p:spPr>
            <a:xfrm>
              <a:off x="4140142" y="5683293"/>
              <a:ext cx="461944" cy="4001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 dirty="0">
                <a:solidFill>
                  <a:schemeClr val="tx1"/>
                </a:solidFill>
              </a:endParaRPr>
            </a:p>
          </p:txBody>
        </p:sp>
        <p:sp>
          <p:nvSpPr>
            <p:cNvPr id="58" name="Figura a mano libera: forma 57">
              <a:extLst>
                <a:ext uri="{FF2B5EF4-FFF2-40B4-BE49-F238E27FC236}">
                  <a16:creationId xmlns:a16="http://schemas.microsoft.com/office/drawing/2014/main" id="{723AF06A-20F1-4861-BD52-096917F40025}"/>
                </a:ext>
              </a:extLst>
            </p:cNvPr>
            <p:cNvSpPr/>
            <p:nvPr/>
          </p:nvSpPr>
          <p:spPr>
            <a:xfrm>
              <a:off x="4220112" y="5756173"/>
              <a:ext cx="302004" cy="235634"/>
            </a:xfrm>
            <a:custGeom>
              <a:avLst/>
              <a:gdLst>
                <a:gd name="connsiteX0" fmla="*/ 0 w 679508"/>
                <a:gd name="connsiteY0" fmla="*/ 344691 h 373751"/>
                <a:gd name="connsiteX1" fmla="*/ 276837 w 679508"/>
                <a:gd name="connsiteY1" fmla="*/ 344691 h 373751"/>
                <a:gd name="connsiteX2" fmla="*/ 427839 w 679508"/>
                <a:gd name="connsiteY2" fmla="*/ 42688 h 373751"/>
                <a:gd name="connsiteX3" fmla="*/ 679508 w 679508"/>
                <a:gd name="connsiteY3" fmla="*/ 9132 h 37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508" h="373751">
                  <a:moveTo>
                    <a:pt x="0" y="344691"/>
                  </a:moveTo>
                  <a:cubicBezTo>
                    <a:pt x="102765" y="369858"/>
                    <a:pt x="205531" y="395025"/>
                    <a:pt x="276837" y="344691"/>
                  </a:cubicBezTo>
                  <a:cubicBezTo>
                    <a:pt x="348143" y="294357"/>
                    <a:pt x="360727" y="98614"/>
                    <a:pt x="427839" y="42688"/>
                  </a:cubicBezTo>
                  <a:cubicBezTo>
                    <a:pt x="494951" y="-13238"/>
                    <a:pt x="587229" y="-2053"/>
                    <a:pt x="679508" y="9132"/>
                  </a:cubicBezTo>
                </a:path>
              </a:pathLst>
            </a:cu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9C9320CD-FDEC-4D00-9C60-5FAFCEF8960B}"/>
              </a:ext>
            </a:extLst>
          </p:cNvPr>
          <p:cNvCxnSpPr>
            <a:cxnSpLocks/>
            <a:stCxn id="53" idx="0"/>
            <a:endCxn id="55" idx="2"/>
          </p:cNvCxnSpPr>
          <p:nvPr/>
        </p:nvCxnSpPr>
        <p:spPr>
          <a:xfrm flipH="1" flipV="1">
            <a:off x="7275182" y="3532412"/>
            <a:ext cx="1050" cy="2746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BE52BF1C-CAB3-40AA-8BFB-99E009690953}"/>
              </a:ext>
            </a:extLst>
          </p:cNvPr>
          <p:cNvCxnSpPr>
            <a:cxnSpLocks/>
            <a:stCxn id="55" idx="3"/>
            <a:endCxn id="61" idx="1"/>
          </p:cNvCxnSpPr>
          <p:nvPr/>
        </p:nvCxnSpPr>
        <p:spPr>
          <a:xfrm>
            <a:off x="7919711" y="3380071"/>
            <a:ext cx="234467" cy="20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262992A-B4CD-4938-92DF-94245B1234B7}"/>
              </a:ext>
            </a:extLst>
          </p:cNvPr>
          <p:cNvSpPr txBox="1"/>
          <p:nvPr/>
        </p:nvSpPr>
        <p:spPr>
          <a:xfrm>
            <a:off x="8154178" y="3182035"/>
            <a:ext cx="547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h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1727C778-DBE0-4668-BA10-5328C2B95001}"/>
              </a:ext>
            </a:extLst>
          </p:cNvPr>
          <p:cNvSpPr txBox="1"/>
          <p:nvPr/>
        </p:nvSpPr>
        <p:spPr>
          <a:xfrm>
            <a:off x="2406169" y="2769890"/>
            <a:ext cx="35458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g</a:t>
            </a:r>
            <a:r>
              <a:rPr lang="it-IT" i="1" baseline="-25000" dirty="0" err="1"/>
              <a:t>t</a:t>
            </a:r>
            <a:endParaRPr lang="it-IT" i="1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9026D469-4CB8-416A-B634-A705755E3BA7}"/>
              </a:ext>
            </a:extLst>
          </p:cNvPr>
          <p:cNvSpPr txBox="1"/>
          <p:nvPr/>
        </p:nvSpPr>
        <p:spPr>
          <a:xfrm>
            <a:off x="2458761" y="3613097"/>
            <a:ext cx="288862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i</a:t>
            </a:r>
            <a:r>
              <a:rPr lang="it-IT" i="1" baseline="-25000" dirty="0" err="1"/>
              <a:t>t</a:t>
            </a:r>
            <a:endParaRPr lang="it-IT" i="1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D2800306-B174-43F5-BCCA-773B9DC03343}"/>
              </a:ext>
            </a:extLst>
          </p:cNvPr>
          <p:cNvSpPr txBox="1"/>
          <p:nvPr/>
        </p:nvSpPr>
        <p:spPr>
          <a:xfrm>
            <a:off x="7275616" y="3471599"/>
            <a:ext cx="35458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o</a:t>
            </a:r>
            <a:r>
              <a:rPr lang="it-IT" i="1" baseline="-25000" dirty="0" err="1"/>
              <a:t>t</a:t>
            </a:r>
            <a:endParaRPr lang="it-IT" i="1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80FD010E-8D55-4CEB-BFEE-8669A0C8F775}"/>
              </a:ext>
            </a:extLst>
          </p:cNvPr>
          <p:cNvSpPr txBox="1"/>
          <p:nvPr/>
        </p:nvSpPr>
        <p:spPr>
          <a:xfrm>
            <a:off x="4426340" y="1954840"/>
            <a:ext cx="30649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f</a:t>
            </a:r>
            <a:r>
              <a:rPr lang="it-IT" i="1" baseline="-25000" dirty="0" err="1"/>
              <a:t>t</a:t>
            </a:r>
            <a:endParaRPr lang="it-IT" i="1" dirty="0"/>
          </a:p>
        </p:txBody>
      </p:sp>
      <p:pic>
        <p:nvPicPr>
          <p:cNvPr id="73" name="Elemento grafico 72">
            <a:extLst>
              <a:ext uri="{FF2B5EF4-FFF2-40B4-BE49-F238E27FC236}">
                <a16:creationId xmlns:a16="http://schemas.microsoft.com/office/drawing/2014/main" id="{D1AF2EFE-E6D2-46B1-8FE4-D28AE98F3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07999" y="5610600"/>
            <a:ext cx="1474802" cy="294960"/>
          </a:xfrm>
          <a:prstGeom prst="rect">
            <a:avLst/>
          </a:prstGeom>
        </p:spPr>
      </p:pic>
      <p:pic>
        <p:nvPicPr>
          <p:cNvPr id="74" name="Elemento grafico 73">
            <a:extLst>
              <a:ext uri="{FF2B5EF4-FFF2-40B4-BE49-F238E27FC236}">
                <a16:creationId xmlns:a16="http://schemas.microsoft.com/office/drawing/2014/main" id="{21E9AC1B-492A-464B-ADE4-E41DCD88C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7" y="5610600"/>
            <a:ext cx="3801715" cy="294961"/>
          </a:xfrm>
          <a:prstGeom prst="rect">
            <a:avLst/>
          </a:prstGeom>
        </p:spPr>
      </p:pic>
      <p:sp>
        <p:nvSpPr>
          <p:cNvPr id="66" name="Segnaposto data 5">
            <a:extLst>
              <a:ext uri="{FF2B5EF4-FFF2-40B4-BE49-F238E27FC236}">
                <a16:creationId xmlns:a16="http://schemas.microsoft.com/office/drawing/2014/main" id="{51F5BCD1-B888-471B-8C68-06C60670D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68" name="Segnaposto piè di pagina 6">
            <a:extLst>
              <a:ext uri="{FF2B5EF4-FFF2-40B4-BE49-F238E27FC236}">
                <a16:creationId xmlns:a16="http://schemas.microsoft.com/office/drawing/2014/main" id="{91F1D6B3-6A4E-4365-877C-C8E615A0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415664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4653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Long Short-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Term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Memory </a:t>
            </a:r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B3071B1B-4BEB-4184-AEA3-03DD2BDA1DC7}"/>
              </a:ext>
            </a:extLst>
          </p:cNvPr>
          <p:cNvSpPr/>
          <p:nvPr/>
        </p:nvSpPr>
        <p:spPr>
          <a:xfrm>
            <a:off x="1058668" y="1544093"/>
            <a:ext cx="6945055" cy="34256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92D48F-E96C-4DE6-8738-7F70D1C9C33C}"/>
              </a:ext>
            </a:extLst>
          </p:cNvPr>
          <p:cNvSpPr txBox="1"/>
          <p:nvPr/>
        </p:nvSpPr>
        <p:spPr>
          <a:xfrm>
            <a:off x="454058" y="3457438"/>
            <a:ext cx="547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h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9C543F4-0451-472E-BB55-17713E24B3A7}"/>
              </a:ext>
            </a:extLst>
          </p:cNvPr>
          <p:cNvSpPr txBox="1"/>
          <p:nvPr/>
        </p:nvSpPr>
        <p:spPr>
          <a:xfrm>
            <a:off x="623707" y="3962176"/>
            <a:ext cx="37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x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FD89364-D789-4511-B6FC-AF66432920A8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1001261" y="3657493"/>
            <a:ext cx="272969" cy="304683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4D3E2EE-EAB4-461F-BC24-F30AB7855BC6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 flipV="1">
            <a:off x="1000225" y="3962176"/>
            <a:ext cx="274005" cy="20005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E3C4019A-0D6F-4A4A-9FF0-F8B842BEC301}"/>
              </a:ext>
            </a:extLst>
          </p:cNvPr>
          <p:cNvSpPr/>
          <p:nvPr/>
        </p:nvSpPr>
        <p:spPr>
          <a:xfrm>
            <a:off x="1274230" y="3762121"/>
            <a:ext cx="45940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</a:t>
            </a:r>
            <a:r>
              <a:rPr lang="it-IT" baseline="-25000" dirty="0" err="1">
                <a:solidFill>
                  <a:schemeClr val="tx1"/>
                </a:solidFill>
              </a:rPr>
              <a:t>i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AFA98F0-E649-4FE3-80C4-5C0B0C473207}"/>
              </a:ext>
            </a:extLst>
          </p:cNvPr>
          <p:cNvCxnSpPr>
            <a:cxnSpLocks/>
            <a:stCxn id="14" idx="3"/>
            <a:endCxn id="16" idx="2"/>
          </p:cNvCxnSpPr>
          <p:nvPr/>
        </p:nvCxnSpPr>
        <p:spPr>
          <a:xfrm>
            <a:off x="1733633" y="3962176"/>
            <a:ext cx="18660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e 15">
            <a:extLst>
              <a:ext uri="{FF2B5EF4-FFF2-40B4-BE49-F238E27FC236}">
                <a16:creationId xmlns:a16="http://schemas.microsoft.com/office/drawing/2014/main" id="{1F4FDDDE-B5D9-4E31-8964-2833D8728BB4}"/>
              </a:ext>
            </a:extLst>
          </p:cNvPr>
          <p:cNvSpPr/>
          <p:nvPr/>
        </p:nvSpPr>
        <p:spPr>
          <a:xfrm>
            <a:off x="1920240" y="3762121"/>
            <a:ext cx="459403" cy="400110"/>
          </a:xfrm>
          <a:prstGeom prst="ellipse">
            <a:avLst/>
          </a:prstGeom>
          <a:solidFill>
            <a:srgbClr val="E2F0D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l-GR" sz="2400" dirty="0">
                <a:solidFill>
                  <a:schemeClr val="tx1"/>
                </a:solidFill>
              </a:rPr>
              <a:t>σ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3DE4D8D-8BEE-4C3B-9E38-EA6BEF569EB7}"/>
              </a:ext>
            </a:extLst>
          </p:cNvPr>
          <p:cNvSpPr txBox="1"/>
          <p:nvPr/>
        </p:nvSpPr>
        <p:spPr>
          <a:xfrm>
            <a:off x="442619" y="2367681"/>
            <a:ext cx="550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h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9DC829A-A8C7-4C29-91C6-F92C836D5528}"/>
              </a:ext>
            </a:extLst>
          </p:cNvPr>
          <p:cNvSpPr txBox="1"/>
          <p:nvPr/>
        </p:nvSpPr>
        <p:spPr>
          <a:xfrm>
            <a:off x="613207" y="2872419"/>
            <a:ext cx="378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x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9C1C381-7530-48FE-BA91-78AB05622390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>
            <a:off x="992849" y="2567736"/>
            <a:ext cx="274725" cy="304683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B5ADA5A-1EDB-4CEF-8D61-B87FF298A3D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991808" y="2872419"/>
            <a:ext cx="275766" cy="20005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9A378306-89CB-42E2-9451-6267BC311AFF}"/>
              </a:ext>
            </a:extLst>
          </p:cNvPr>
          <p:cNvSpPr/>
          <p:nvPr/>
        </p:nvSpPr>
        <p:spPr>
          <a:xfrm>
            <a:off x="1267574" y="2672364"/>
            <a:ext cx="46194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</a:t>
            </a:r>
            <a:r>
              <a:rPr lang="it-IT" baseline="-25000" dirty="0" err="1">
                <a:solidFill>
                  <a:schemeClr val="tx1"/>
                </a:solidFill>
              </a:rPr>
              <a:t>g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E8BECC3-A179-4318-9AC4-8D4A7A45D9EB}"/>
              </a:ext>
            </a:extLst>
          </p:cNvPr>
          <p:cNvCxnSpPr>
            <a:cxnSpLocks/>
            <a:stCxn id="22" idx="3"/>
            <a:endCxn id="24" idx="2"/>
          </p:cNvCxnSpPr>
          <p:nvPr/>
        </p:nvCxnSpPr>
        <p:spPr>
          <a:xfrm>
            <a:off x="1729518" y="2872419"/>
            <a:ext cx="18818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e 23">
            <a:extLst>
              <a:ext uri="{FF2B5EF4-FFF2-40B4-BE49-F238E27FC236}">
                <a16:creationId xmlns:a16="http://schemas.microsoft.com/office/drawing/2014/main" id="{CFACBBB4-6C85-4514-9522-839144CF85E2}"/>
              </a:ext>
            </a:extLst>
          </p:cNvPr>
          <p:cNvSpPr/>
          <p:nvPr/>
        </p:nvSpPr>
        <p:spPr>
          <a:xfrm>
            <a:off x="1917699" y="2672364"/>
            <a:ext cx="461944" cy="400110"/>
          </a:xfrm>
          <a:prstGeom prst="ellipse">
            <a:avLst/>
          </a:prstGeom>
          <a:solidFill>
            <a:srgbClr val="FFF2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74BB3FB3-1537-4E6B-B28D-D837736A030E}"/>
              </a:ext>
            </a:extLst>
          </p:cNvPr>
          <p:cNvSpPr/>
          <p:nvPr/>
        </p:nvSpPr>
        <p:spPr>
          <a:xfrm>
            <a:off x="1997669" y="2745244"/>
            <a:ext cx="302004" cy="235634"/>
          </a:xfrm>
          <a:custGeom>
            <a:avLst/>
            <a:gdLst>
              <a:gd name="connsiteX0" fmla="*/ 0 w 679508"/>
              <a:gd name="connsiteY0" fmla="*/ 344691 h 373751"/>
              <a:gd name="connsiteX1" fmla="*/ 276837 w 679508"/>
              <a:gd name="connsiteY1" fmla="*/ 344691 h 373751"/>
              <a:gd name="connsiteX2" fmla="*/ 427839 w 679508"/>
              <a:gd name="connsiteY2" fmla="*/ 42688 h 373751"/>
              <a:gd name="connsiteX3" fmla="*/ 679508 w 679508"/>
              <a:gd name="connsiteY3" fmla="*/ 9132 h 37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508" h="373751">
                <a:moveTo>
                  <a:pt x="0" y="344691"/>
                </a:moveTo>
                <a:cubicBezTo>
                  <a:pt x="102765" y="369858"/>
                  <a:pt x="205531" y="395025"/>
                  <a:pt x="276837" y="344691"/>
                </a:cubicBezTo>
                <a:cubicBezTo>
                  <a:pt x="348143" y="294357"/>
                  <a:pt x="360727" y="98614"/>
                  <a:pt x="427839" y="42688"/>
                </a:cubicBezTo>
                <a:cubicBezTo>
                  <a:pt x="494951" y="-13238"/>
                  <a:pt x="587229" y="-2053"/>
                  <a:pt x="679508" y="9132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AEE1E84-236D-4534-B976-D522DFCA13AA}"/>
              </a:ext>
            </a:extLst>
          </p:cNvPr>
          <p:cNvCxnSpPr>
            <a:cxnSpLocks/>
            <a:stCxn id="24" idx="6"/>
            <a:endCxn id="28" idx="1"/>
          </p:cNvCxnSpPr>
          <p:nvPr/>
        </p:nvCxnSpPr>
        <p:spPr>
          <a:xfrm>
            <a:off x="2379643" y="2872419"/>
            <a:ext cx="288186" cy="50765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672A232-9FD7-4B74-A3C4-4C88BC294320}"/>
              </a:ext>
            </a:extLst>
          </p:cNvPr>
          <p:cNvCxnSpPr>
            <a:cxnSpLocks/>
            <a:stCxn id="16" idx="6"/>
            <a:endCxn id="28" idx="1"/>
          </p:cNvCxnSpPr>
          <p:nvPr/>
        </p:nvCxnSpPr>
        <p:spPr>
          <a:xfrm flipV="1">
            <a:off x="2379643" y="3380072"/>
            <a:ext cx="288186" cy="5821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ttangolo 27">
            <a:extLst>
              <a:ext uri="{FF2B5EF4-FFF2-40B4-BE49-F238E27FC236}">
                <a16:creationId xmlns:a16="http://schemas.microsoft.com/office/drawing/2014/main" id="{7CBEEA43-047C-42C0-AD14-A2E7F81B8BD3}"/>
              </a:ext>
            </a:extLst>
          </p:cNvPr>
          <p:cNvSpPr/>
          <p:nvPr/>
        </p:nvSpPr>
        <p:spPr>
          <a:xfrm>
            <a:off x="2667829" y="3227730"/>
            <a:ext cx="1289059" cy="3046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Write </a:t>
            </a:r>
            <a:r>
              <a:rPr lang="it-IT" sz="1600" dirty="0" err="1">
                <a:solidFill>
                  <a:schemeClr val="tx1"/>
                </a:solidFill>
              </a:rPr>
              <a:t>Vector</a:t>
            </a:r>
            <a:endParaRPr lang="it-IT" sz="1600" dirty="0">
              <a:solidFill>
                <a:schemeClr val="tx1"/>
              </a:solidFill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3DB800E5-B3AB-4B61-8EDC-BF479BCEDABB}"/>
              </a:ext>
            </a:extLst>
          </p:cNvPr>
          <p:cNvCxnSpPr>
            <a:cxnSpLocks/>
            <a:stCxn id="28" idx="3"/>
            <a:endCxn id="32" idx="2"/>
          </p:cNvCxnSpPr>
          <p:nvPr/>
        </p:nvCxnSpPr>
        <p:spPr>
          <a:xfrm>
            <a:off x="3956888" y="3380072"/>
            <a:ext cx="245652" cy="34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ACAA82DB-1016-4F9C-9D0C-CD788F004090}"/>
              </a:ext>
            </a:extLst>
          </p:cNvPr>
          <p:cNvCxnSpPr>
            <a:cxnSpLocks/>
            <a:stCxn id="57" idx="6"/>
            <a:endCxn id="55" idx="1"/>
          </p:cNvCxnSpPr>
          <p:nvPr/>
        </p:nvCxnSpPr>
        <p:spPr>
          <a:xfrm flipV="1">
            <a:off x="6367423" y="3380072"/>
            <a:ext cx="263229" cy="19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e 31">
            <a:extLst>
              <a:ext uri="{FF2B5EF4-FFF2-40B4-BE49-F238E27FC236}">
                <a16:creationId xmlns:a16="http://schemas.microsoft.com/office/drawing/2014/main" id="{B74C3248-0B83-4C4F-9CFF-2993E4FD9234}"/>
              </a:ext>
            </a:extLst>
          </p:cNvPr>
          <p:cNvSpPr/>
          <p:nvPr/>
        </p:nvSpPr>
        <p:spPr>
          <a:xfrm>
            <a:off x="4202540" y="2926370"/>
            <a:ext cx="1528196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Cell Memory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6B98545-929A-4EC1-ABC6-DEDC4A8811BF}"/>
              </a:ext>
            </a:extLst>
          </p:cNvPr>
          <p:cNvSpPr txBox="1"/>
          <p:nvPr/>
        </p:nvSpPr>
        <p:spPr>
          <a:xfrm>
            <a:off x="4426464" y="1046578"/>
            <a:ext cx="547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h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BFA463D-1379-4B9F-90C5-4F3F8A3987EE}"/>
              </a:ext>
            </a:extLst>
          </p:cNvPr>
          <p:cNvSpPr txBox="1"/>
          <p:nvPr/>
        </p:nvSpPr>
        <p:spPr>
          <a:xfrm>
            <a:off x="5054919" y="1046578"/>
            <a:ext cx="37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x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F12D5367-233E-4D61-9A14-B978A15FF09A}"/>
              </a:ext>
            </a:extLst>
          </p:cNvPr>
          <p:cNvCxnSpPr>
            <a:cxnSpLocks/>
            <a:stCxn id="35" idx="2"/>
            <a:endCxn id="39" idx="0"/>
          </p:cNvCxnSpPr>
          <p:nvPr/>
        </p:nvCxnSpPr>
        <p:spPr>
          <a:xfrm>
            <a:off x="4700066" y="1446688"/>
            <a:ext cx="262897" cy="212565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1F51E44B-41DD-4E6F-92C5-C44DFC56ABC5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>
          <a:xfrm flipH="1">
            <a:off x="4962963" y="1446688"/>
            <a:ext cx="280215" cy="2125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035E58A5-FDA1-40EE-B0EF-A97D54AD734D}"/>
              </a:ext>
            </a:extLst>
          </p:cNvPr>
          <p:cNvSpPr/>
          <p:nvPr/>
        </p:nvSpPr>
        <p:spPr>
          <a:xfrm>
            <a:off x="4733261" y="1659253"/>
            <a:ext cx="45940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</a:t>
            </a:r>
            <a:r>
              <a:rPr lang="it-IT" baseline="-25000" dirty="0" err="1">
                <a:solidFill>
                  <a:schemeClr val="tx1"/>
                </a:solidFill>
              </a:rPr>
              <a:t>f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778E9842-63EF-4657-92AD-99E1B9C8B331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>
            <a:off x="4962963" y="2059363"/>
            <a:ext cx="1" cy="1866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e 40">
            <a:extLst>
              <a:ext uri="{FF2B5EF4-FFF2-40B4-BE49-F238E27FC236}">
                <a16:creationId xmlns:a16="http://schemas.microsoft.com/office/drawing/2014/main" id="{5879626F-4352-4F16-9886-B48FFC3B2468}"/>
              </a:ext>
            </a:extLst>
          </p:cNvPr>
          <p:cNvSpPr/>
          <p:nvPr/>
        </p:nvSpPr>
        <p:spPr>
          <a:xfrm>
            <a:off x="4733262" y="2246061"/>
            <a:ext cx="459403" cy="400110"/>
          </a:xfrm>
          <a:prstGeom prst="ellipse">
            <a:avLst/>
          </a:prstGeom>
          <a:solidFill>
            <a:srgbClr val="E2F0D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l-GR" sz="2400" dirty="0">
                <a:solidFill>
                  <a:schemeClr val="tx1"/>
                </a:solidFill>
              </a:rPr>
              <a:t>σ</a:t>
            </a:r>
            <a:endParaRPr lang="it-IT" sz="2400" dirty="0">
              <a:solidFill>
                <a:schemeClr val="tx1"/>
              </a:solidFill>
            </a:endParaRPr>
          </a:p>
        </p:txBody>
      </p:sp>
      <p:cxnSp>
        <p:nvCxnSpPr>
          <p:cNvPr id="42" name="Connettore curvo 41">
            <a:extLst>
              <a:ext uri="{FF2B5EF4-FFF2-40B4-BE49-F238E27FC236}">
                <a16:creationId xmlns:a16="http://schemas.microsoft.com/office/drawing/2014/main" id="{14D48C3C-D3D4-4566-BE14-624D0863CBCC}"/>
              </a:ext>
            </a:extLst>
          </p:cNvPr>
          <p:cNvCxnSpPr>
            <a:cxnSpLocks/>
            <a:stCxn id="32" idx="7"/>
            <a:endCxn id="41" idx="6"/>
          </p:cNvCxnSpPr>
          <p:nvPr/>
        </p:nvCxnSpPr>
        <p:spPr>
          <a:xfrm rot="16200000" flipV="1">
            <a:off x="5042719" y="2596063"/>
            <a:ext cx="614165" cy="314272"/>
          </a:xfrm>
          <a:prstGeom prst="curvedConnector2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curvo 42">
            <a:extLst>
              <a:ext uri="{FF2B5EF4-FFF2-40B4-BE49-F238E27FC236}">
                <a16:creationId xmlns:a16="http://schemas.microsoft.com/office/drawing/2014/main" id="{F25699A8-7343-46CB-9CB1-0DE10129A5E4}"/>
              </a:ext>
            </a:extLst>
          </p:cNvPr>
          <p:cNvCxnSpPr>
            <a:cxnSpLocks/>
            <a:stCxn id="41" idx="2"/>
            <a:endCxn id="32" idx="1"/>
          </p:cNvCxnSpPr>
          <p:nvPr/>
        </p:nvCxnSpPr>
        <p:spPr>
          <a:xfrm rot="10800000" flipV="1">
            <a:off x="4426340" y="2446115"/>
            <a:ext cx="306923" cy="614165"/>
          </a:xfrm>
          <a:prstGeom prst="curvedConnector2">
            <a:avLst/>
          </a:prstGeom>
          <a:ln w="127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2150BFC-2B33-469A-B931-4632BE13C326}"/>
              </a:ext>
            </a:extLst>
          </p:cNvPr>
          <p:cNvSpPr txBox="1"/>
          <p:nvPr/>
        </p:nvSpPr>
        <p:spPr>
          <a:xfrm>
            <a:off x="5461465" y="2553056"/>
            <a:ext cx="490840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sz="2000" dirty="0"/>
              <a:t>c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1383DC2-BD50-46FD-BBA3-DEDABCB4A876}"/>
              </a:ext>
            </a:extLst>
          </p:cNvPr>
          <p:cNvSpPr txBox="1"/>
          <p:nvPr/>
        </p:nvSpPr>
        <p:spPr>
          <a:xfrm>
            <a:off x="4134770" y="2553056"/>
            <a:ext cx="351378" cy="4001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sz="2000" dirty="0" err="1"/>
              <a:t>c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D6B8F66-DCBE-415C-8E1F-EE531E312637}"/>
              </a:ext>
            </a:extLst>
          </p:cNvPr>
          <p:cNvSpPr txBox="1"/>
          <p:nvPr/>
        </p:nvSpPr>
        <p:spPr>
          <a:xfrm>
            <a:off x="6729028" y="5144973"/>
            <a:ext cx="54720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h</a:t>
            </a:r>
            <a:r>
              <a:rPr lang="it-IT" sz="2000" baseline="-25000" dirty="0"/>
              <a:t>t-1</a:t>
            </a:r>
            <a:endParaRPr lang="it-IT" sz="2000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75A148F-1EBD-4121-81F5-907E52DEC486}"/>
              </a:ext>
            </a:extLst>
          </p:cNvPr>
          <p:cNvSpPr txBox="1"/>
          <p:nvPr/>
        </p:nvSpPr>
        <p:spPr>
          <a:xfrm>
            <a:off x="7361574" y="5144973"/>
            <a:ext cx="376518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 err="1"/>
              <a:t>x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51B6C383-219A-4E12-B2AF-A91A889451C8}"/>
              </a:ext>
            </a:extLst>
          </p:cNvPr>
          <p:cNvCxnSpPr>
            <a:cxnSpLocks/>
            <a:stCxn id="47" idx="0"/>
            <a:endCxn id="51" idx="2"/>
          </p:cNvCxnSpPr>
          <p:nvPr/>
        </p:nvCxnSpPr>
        <p:spPr>
          <a:xfrm flipV="1">
            <a:off x="7002630" y="4828953"/>
            <a:ext cx="273602" cy="316020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D7810F84-6121-4D82-A88A-455039B1F8AD}"/>
              </a:ext>
            </a:extLst>
          </p:cNvPr>
          <p:cNvCxnSpPr>
            <a:cxnSpLocks/>
            <a:stCxn id="48" idx="0"/>
            <a:endCxn id="51" idx="2"/>
          </p:cNvCxnSpPr>
          <p:nvPr/>
        </p:nvCxnSpPr>
        <p:spPr>
          <a:xfrm flipH="1" flipV="1">
            <a:off x="7276232" y="4828953"/>
            <a:ext cx="273601" cy="3160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ttangolo 50">
            <a:extLst>
              <a:ext uri="{FF2B5EF4-FFF2-40B4-BE49-F238E27FC236}">
                <a16:creationId xmlns:a16="http://schemas.microsoft.com/office/drawing/2014/main" id="{388346B1-17CD-41DE-8931-4872D29D701F}"/>
              </a:ext>
            </a:extLst>
          </p:cNvPr>
          <p:cNvSpPr/>
          <p:nvPr/>
        </p:nvSpPr>
        <p:spPr>
          <a:xfrm>
            <a:off x="7046530" y="4428843"/>
            <a:ext cx="45940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</a:t>
            </a:r>
            <a:r>
              <a:rPr lang="it-IT" baseline="-25000" dirty="0" err="1">
                <a:solidFill>
                  <a:schemeClr val="tx1"/>
                </a:solidFill>
              </a:rPr>
              <a:t>o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5FB44DB5-1036-48B5-AB56-994C87CED25E}"/>
              </a:ext>
            </a:extLst>
          </p:cNvPr>
          <p:cNvCxnSpPr>
            <a:cxnSpLocks/>
            <a:stCxn id="51" idx="0"/>
            <a:endCxn id="53" idx="4"/>
          </p:cNvCxnSpPr>
          <p:nvPr/>
        </p:nvCxnSpPr>
        <p:spPr>
          <a:xfrm flipV="1">
            <a:off x="7276232" y="4207157"/>
            <a:ext cx="0" cy="2216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e 52">
            <a:extLst>
              <a:ext uri="{FF2B5EF4-FFF2-40B4-BE49-F238E27FC236}">
                <a16:creationId xmlns:a16="http://schemas.microsoft.com/office/drawing/2014/main" id="{4768E054-1E34-4FEF-AADA-AB14EDB8A76F}"/>
              </a:ext>
            </a:extLst>
          </p:cNvPr>
          <p:cNvSpPr/>
          <p:nvPr/>
        </p:nvSpPr>
        <p:spPr>
          <a:xfrm>
            <a:off x="7046530" y="3807047"/>
            <a:ext cx="459403" cy="400110"/>
          </a:xfrm>
          <a:prstGeom prst="ellipse">
            <a:avLst/>
          </a:prstGeom>
          <a:solidFill>
            <a:srgbClr val="E2F0D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l-GR" sz="2400" dirty="0">
                <a:solidFill>
                  <a:schemeClr val="tx1"/>
                </a:solidFill>
              </a:rPr>
              <a:t>σ</a:t>
            </a:r>
            <a:endParaRPr lang="it-IT" sz="2400" dirty="0">
              <a:solidFill>
                <a:schemeClr val="tx1"/>
              </a:solidFill>
            </a:endParaRP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F4172EBF-2FAC-4477-AB9C-954253353D12}"/>
              </a:ext>
            </a:extLst>
          </p:cNvPr>
          <p:cNvCxnSpPr>
            <a:cxnSpLocks/>
            <a:stCxn id="32" idx="6"/>
            <a:endCxn id="57" idx="2"/>
          </p:cNvCxnSpPr>
          <p:nvPr/>
        </p:nvCxnSpPr>
        <p:spPr>
          <a:xfrm flipV="1">
            <a:off x="5730736" y="3382065"/>
            <a:ext cx="174743" cy="150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ttangolo 54">
            <a:extLst>
              <a:ext uri="{FF2B5EF4-FFF2-40B4-BE49-F238E27FC236}">
                <a16:creationId xmlns:a16="http://schemas.microsoft.com/office/drawing/2014/main" id="{B1B4AE30-0F1A-4C75-867B-2F90F2B922F7}"/>
              </a:ext>
            </a:extLst>
          </p:cNvPr>
          <p:cNvSpPr/>
          <p:nvPr/>
        </p:nvSpPr>
        <p:spPr>
          <a:xfrm>
            <a:off x="6630652" y="3227730"/>
            <a:ext cx="1289059" cy="3046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Read </a:t>
            </a:r>
            <a:r>
              <a:rPr lang="it-IT" sz="1600" dirty="0" err="1">
                <a:solidFill>
                  <a:schemeClr val="tx1"/>
                </a:solidFill>
              </a:rPr>
              <a:t>Vector</a:t>
            </a:r>
            <a:endParaRPr lang="it-IT" sz="1600" dirty="0">
              <a:solidFill>
                <a:schemeClr val="tx1"/>
              </a:solidFill>
            </a:endParaRPr>
          </a:p>
        </p:txBody>
      </p: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3C0328D3-F334-4423-BEEA-9F098631F327}"/>
              </a:ext>
            </a:extLst>
          </p:cNvPr>
          <p:cNvGrpSpPr/>
          <p:nvPr/>
        </p:nvGrpSpPr>
        <p:grpSpPr>
          <a:xfrm>
            <a:off x="5905479" y="3182010"/>
            <a:ext cx="461944" cy="400110"/>
            <a:chOff x="4140142" y="5683293"/>
            <a:chExt cx="461944" cy="400110"/>
          </a:xfrm>
          <a:solidFill>
            <a:srgbClr val="FFF2CC"/>
          </a:solidFill>
        </p:grpSpPr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322D9E7B-82DA-4150-A099-47DB8DB2E221}"/>
                </a:ext>
              </a:extLst>
            </p:cNvPr>
            <p:cNvSpPr/>
            <p:nvPr/>
          </p:nvSpPr>
          <p:spPr>
            <a:xfrm>
              <a:off x="4140142" y="5683293"/>
              <a:ext cx="461944" cy="40011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 dirty="0">
                <a:solidFill>
                  <a:schemeClr val="tx1"/>
                </a:solidFill>
              </a:endParaRPr>
            </a:p>
          </p:txBody>
        </p:sp>
        <p:sp>
          <p:nvSpPr>
            <p:cNvPr id="58" name="Figura a mano libera: forma 57">
              <a:extLst>
                <a:ext uri="{FF2B5EF4-FFF2-40B4-BE49-F238E27FC236}">
                  <a16:creationId xmlns:a16="http://schemas.microsoft.com/office/drawing/2014/main" id="{723AF06A-20F1-4861-BD52-096917F40025}"/>
                </a:ext>
              </a:extLst>
            </p:cNvPr>
            <p:cNvSpPr/>
            <p:nvPr/>
          </p:nvSpPr>
          <p:spPr>
            <a:xfrm>
              <a:off x="4220112" y="5756173"/>
              <a:ext cx="302004" cy="235634"/>
            </a:xfrm>
            <a:custGeom>
              <a:avLst/>
              <a:gdLst>
                <a:gd name="connsiteX0" fmla="*/ 0 w 679508"/>
                <a:gd name="connsiteY0" fmla="*/ 344691 h 373751"/>
                <a:gd name="connsiteX1" fmla="*/ 276837 w 679508"/>
                <a:gd name="connsiteY1" fmla="*/ 344691 h 373751"/>
                <a:gd name="connsiteX2" fmla="*/ 427839 w 679508"/>
                <a:gd name="connsiteY2" fmla="*/ 42688 h 373751"/>
                <a:gd name="connsiteX3" fmla="*/ 679508 w 679508"/>
                <a:gd name="connsiteY3" fmla="*/ 9132 h 37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508" h="373751">
                  <a:moveTo>
                    <a:pt x="0" y="344691"/>
                  </a:moveTo>
                  <a:cubicBezTo>
                    <a:pt x="102765" y="369858"/>
                    <a:pt x="205531" y="395025"/>
                    <a:pt x="276837" y="344691"/>
                  </a:cubicBezTo>
                  <a:cubicBezTo>
                    <a:pt x="348143" y="294357"/>
                    <a:pt x="360727" y="98614"/>
                    <a:pt x="427839" y="42688"/>
                  </a:cubicBezTo>
                  <a:cubicBezTo>
                    <a:pt x="494951" y="-13238"/>
                    <a:pt x="587229" y="-2053"/>
                    <a:pt x="679508" y="9132"/>
                  </a:cubicBezTo>
                </a:path>
              </a:pathLst>
            </a:cu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9C9320CD-FDEC-4D00-9C60-5FAFCEF8960B}"/>
              </a:ext>
            </a:extLst>
          </p:cNvPr>
          <p:cNvCxnSpPr>
            <a:cxnSpLocks/>
            <a:stCxn id="53" idx="0"/>
            <a:endCxn id="55" idx="2"/>
          </p:cNvCxnSpPr>
          <p:nvPr/>
        </p:nvCxnSpPr>
        <p:spPr>
          <a:xfrm flipH="1" flipV="1">
            <a:off x="7275182" y="3532413"/>
            <a:ext cx="1050" cy="2746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BE52BF1C-CAB3-40AA-8BFB-99E009690953}"/>
              </a:ext>
            </a:extLst>
          </p:cNvPr>
          <p:cNvCxnSpPr>
            <a:cxnSpLocks/>
            <a:stCxn id="55" idx="3"/>
            <a:endCxn id="61" idx="1"/>
          </p:cNvCxnSpPr>
          <p:nvPr/>
        </p:nvCxnSpPr>
        <p:spPr>
          <a:xfrm>
            <a:off x="7919711" y="3380072"/>
            <a:ext cx="234467" cy="20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262992A-B4CD-4938-92DF-94245B1234B7}"/>
              </a:ext>
            </a:extLst>
          </p:cNvPr>
          <p:cNvSpPr txBox="1"/>
          <p:nvPr/>
        </p:nvSpPr>
        <p:spPr>
          <a:xfrm>
            <a:off x="8154178" y="3182036"/>
            <a:ext cx="547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h</a:t>
            </a:r>
            <a:r>
              <a:rPr lang="it-IT" sz="2000" baseline="-25000" dirty="0" err="1"/>
              <a:t>t</a:t>
            </a:r>
            <a:endParaRPr lang="it-IT" sz="2000" dirty="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1727C778-DBE0-4668-BA10-5328C2B95001}"/>
              </a:ext>
            </a:extLst>
          </p:cNvPr>
          <p:cNvSpPr txBox="1"/>
          <p:nvPr/>
        </p:nvSpPr>
        <p:spPr>
          <a:xfrm>
            <a:off x="2406169" y="2769891"/>
            <a:ext cx="35458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g</a:t>
            </a:r>
            <a:r>
              <a:rPr lang="it-IT" i="1" baseline="-25000" dirty="0" err="1"/>
              <a:t>t</a:t>
            </a:r>
            <a:endParaRPr lang="it-IT" i="1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9026D469-4CB8-416A-B634-A705755E3BA7}"/>
              </a:ext>
            </a:extLst>
          </p:cNvPr>
          <p:cNvSpPr txBox="1"/>
          <p:nvPr/>
        </p:nvSpPr>
        <p:spPr>
          <a:xfrm>
            <a:off x="2458761" y="3613098"/>
            <a:ext cx="288862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i</a:t>
            </a:r>
            <a:r>
              <a:rPr lang="it-IT" i="1" baseline="-25000" dirty="0" err="1"/>
              <a:t>t</a:t>
            </a:r>
            <a:endParaRPr lang="it-IT" i="1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D2800306-B174-43F5-BCCA-773B9DC03343}"/>
              </a:ext>
            </a:extLst>
          </p:cNvPr>
          <p:cNvSpPr txBox="1"/>
          <p:nvPr/>
        </p:nvSpPr>
        <p:spPr>
          <a:xfrm>
            <a:off x="7275616" y="3471600"/>
            <a:ext cx="35458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o</a:t>
            </a:r>
            <a:r>
              <a:rPr lang="it-IT" i="1" baseline="-25000" dirty="0" err="1"/>
              <a:t>t</a:t>
            </a:r>
            <a:endParaRPr lang="it-IT" i="1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80FD010E-8D55-4CEB-BFEE-8669A0C8F775}"/>
              </a:ext>
            </a:extLst>
          </p:cNvPr>
          <p:cNvSpPr txBox="1"/>
          <p:nvPr/>
        </p:nvSpPr>
        <p:spPr>
          <a:xfrm>
            <a:off x="4426340" y="1954841"/>
            <a:ext cx="306494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it-IT" i="1" dirty="0" err="1"/>
              <a:t>f</a:t>
            </a:r>
            <a:r>
              <a:rPr lang="it-IT" i="1" baseline="-25000" dirty="0" err="1"/>
              <a:t>t</a:t>
            </a:r>
            <a:endParaRPr lang="it-IT" i="1" dirty="0"/>
          </a:p>
        </p:txBody>
      </p:sp>
      <p:cxnSp>
        <p:nvCxnSpPr>
          <p:cNvPr id="3" name="Connettore curvo 2">
            <a:extLst>
              <a:ext uri="{FF2B5EF4-FFF2-40B4-BE49-F238E27FC236}">
                <a16:creationId xmlns:a16="http://schemas.microsoft.com/office/drawing/2014/main" id="{F423BC5D-8F62-4B29-951A-9C8EB63FC52F}"/>
              </a:ext>
            </a:extLst>
          </p:cNvPr>
          <p:cNvCxnSpPr>
            <a:cxnSpLocks/>
            <a:stCxn id="32" idx="3"/>
            <a:endCxn id="14" idx="2"/>
          </p:cNvCxnSpPr>
          <p:nvPr/>
        </p:nvCxnSpPr>
        <p:spPr>
          <a:xfrm rot="5400000">
            <a:off x="2737450" y="2473342"/>
            <a:ext cx="455372" cy="2922407"/>
          </a:xfrm>
          <a:prstGeom prst="curvedConnector3">
            <a:avLst>
              <a:gd name="adj1" fmla="val 150201"/>
            </a:avLst>
          </a:prstGeom>
          <a:ln w="28575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curvo 65">
            <a:extLst>
              <a:ext uri="{FF2B5EF4-FFF2-40B4-BE49-F238E27FC236}">
                <a16:creationId xmlns:a16="http://schemas.microsoft.com/office/drawing/2014/main" id="{65BBC6D3-BD8F-4800-9DF0-A25FD816DEF0}"/>
              </a:ext>
            </a:extLst>
          </p:cNvPr>
          <p:cNvCxnSpPr>
            <a:cxnSpLocks/>
            <a:stCxn id="32" idx="7"/>
            <a:endCxn id="39" idx="3"/>
          </p:cNvCxnSpPr>
          <p:nvPr/>
        </p:nvCxnSpPr>
        <p:spPr>
          <a:xfrm rot="16200000" flipV="1">
            <a:off x="4749315" y="2302658"/>
            <a:ext cx="1200973" cy="314273"/>
          </a:xfrm>
          <a:prstGeom prst="curvedConnector2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curvo 67">
            <a:extLst>
              <a:ext uri="{FF2B5EF4-FFF2-40B4-BE49-F238E27FC236}">
                <a16:creationId xmlns:a16="http://schemas.microsoft.com/office/drawing/2014/main" id="{A3D62606-6492-4938-AD52-D7798D8B9F6A}"/>
              </a:ext>
            </a:extLst>
          </p:cNvPr>
          <p:cNvCxnSpPr>
            <a:cxnSpLocks/>
            <a:stCxn id="32" idx="4"/>
            <a:endCxn id="51" idx="1"/>
          </p:cNvCxnSpPr>
          <p:nvPr/>
        </p:nvCxnSpPr>
        <p:spPr>
          <a:xfrm rot="16200000" flipH="1">
            <a:off x="5612520" y="3194888"/>
            <a:ext cx="788128" cy="2079892"/>
          </a:xfrm>
          <a:prstGeom prst="curvedConnector2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Elemento grafico 72">
            <a:extLst>
              <a:ext uri="{FF2B5EF4-FFF2-40B4-BE49-F238E27FC236}">
                <a16:creationId xmlns:a16="http://schemas.microsoft.com/office/drawing/2014/main" id="{5C325AD1-B3AF-4BBE-AA9B-58AC238D2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49950" y="5611857"/>
            <a:ext cx="1163453" cy="294960"/>
          </a:xfrm>
          <a:prstGeom prst="rect">
            <a:avLst/>
          </a:prstGeom>
        </p:spPr>
      </p:pic>
      <p:pic>
        <p:nvPicPr>
          <p:cNvPr id="74" name="Elemento grafico 73">
            <a:extLst>
              <a:ext uri="{FF2B5EF4-FFF2-40B4-BE49-F238E27FC236}">
                <a16:creationId xmlns:a16="http://schemas.microsoft.com/office/drawing/2014/main" id="{36D1F860-BC45-489A-A6CD-5D3F5048F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1001" y="5451898"/>
            <a:ext cx="4727143" cy="604108"/>
          </a:xfrm>
          <a:prstGeom prst="rect">
            <a:avLst/>
          </a:prstGeom>
        </p:spPr>
      </p:pic>
      <p:sp>
        <p:nvSpPr>
          <p:cNvPr id="69" name="Segnaposto data 5">
            <a:extLst>
              <a:ext uri="{FF2B5EF4-FFF2-40B4-BE49-F238E27FC236}">
                <a16:creationId xmlns:a16="http://schemas.microsoft.com/office/drawing/2014/main" id="{1025413B-8040-452C-815D-9467460E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70" name="Segnaposto piè di pagina 6">
            <a:extLst>
              <a:ext uri="{FF2B5EF4-FFF2-40B4-BE49-F238E27FC236}">
                <a16:creationId xmlns:a16="http://schemas.microsoft.com/office/drawing/2014/main" id="{C05298BC-AFCD-40E4-ADF3-EB23D2829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29494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43F9B7-4DE4-4B2B-9EBF-5A747F98977A}"/>
              </a:ext>
            </a:extLst>
          </p:cNvPr>
          <p:cNvSpPr txBox="1"/>
          <p:nvPr/>
        </p:nvSpPr>
        <p:spPr>
          <a:xfrm>
            <a:off x="378426" y="308318"/>
            <a:ext cx="5745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+mj-lt"/>
              </a:rPr>
              <a:t>LSTM with </a:t>
            </a:r>
            <a:r>
              <a:rPr lang="it-IT" sz="3200" dirty="0" err="1">
                <a:solidFill>
                  <a:srgbClr val="C00000"/>
                </a:solidFill>
                <a:latin typeface="+mj-lt"/>
              </a:rPr>
              <a:t>Peephole</a:t>
            </a:r>
            <a:r>
              <a:rPr lang="it-IT" sz="3200" dirty="0">
                <a:solidFill>
                  <a:srgbClr val="C00000"/>
                </a:solidFill>
                <a:latin typeface="+mj-lt"/>
              </a:rPr>
              <a:t> Connections</a:t>
            </a:r>
          </a:p>
        </p:txBody>
      </p:sp>
      <p:sp>
        <p:nvSpPr>
          <p:cNvPr id="9" name="Google Shape;637;p23">
            <a:extLst>
              <a:ext uri="{FF2B5EF4-FFF2-40B4-BE49-F238E27FC236}">
                <a16:creationId xmlns:a16="http://schemas.microsoft.com/office/drawing/2014/main" id="{97ED2830-D480-4D81-9021-909DD2DB3F37}"/>
              </a:ext>
            </a:extLst>
          </p:cNvPr>
          <p:cNvSpPr txBox="1"/>
          <p:nvPr/>
        </p:nvSpPr>
        <p:spPr>
          <a:xfrm>
            <a:off x="564944" y="3727854"/>
            <a:ext cx="603880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Penn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Treebank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character-level</a:t>
            </a:r>
            <a:r>
              <a:rPr lang="it-IT" sz="1600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la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nguage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modeling</a:t>
            </a:r>
            <a:endParaRPr sz="1600" b="0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" name="Google Shape;638;p23">
            <a:extLst>
              <a:ext uri="{FF2B5EF4-FFF2-40B4-BE49-F238E27FC236}">
                <a16:creationId xmlns:a16="http://schemas.microsoft.com/office/drawing/2014/main" id="{F0218BF7-3389-4394-9E38-6ABC144BD7A6}"/>
              </a:ext>
            </a:extLst>
          </p:cNvPr>
          <p:cNvSpPr txBox="1"/>
          <p:nvPr/>
        </p:nvSpPr>
        <p:spPr>
          <a:xfrm>
            <a:off x="564944" y="5728773"/>
            <a:ext cx="34041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So,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maybe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state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not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useful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" name="Google Shape;639;p23">
            <a:extLst>
              <a:ext uri="{FF2B5EF4-FFF2-40B4-BE49-F238E27FC236}">
                <a16:creationId xmlns:a16="http://schemas.microsoft.com/office/drawing/2014/main" id="{CB681CE0-8AE8-49A8-9E31-53C74A6B4D18}"/>
              </a:ext>
            </a:extLst>
          </p:cNvPr>
          <p:cNvSpPr txBox="1"/>
          <p:nvPr/>
        </p:nvSpPr>
        <p:spPr>
          <a:xfrm>
            <a:off x="4332841" y="5728773"/>
            <a:ext cx="34041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More like a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learning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issue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…</a:t>
            </a:r>
            <a:endParaRPr sz="12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2" name="Google Shape;640;p23">
            <a:extLst>
              <a:ext uri="{FF2B5EF4-FFF2-40B4-BE49-F238E27FC236}">
                <a16:creationId xmlns:a16="http://schemas.microsoft.com/office/drawing/2014/main" id="{D4E9A370-03DA-4A2F-BA6E-213CDED434B6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3969130" y="5898030"/>
            <a:ext cx="363711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" name="Google Shape;638;p23">
            <a:extLst>
              <a:ext uri="{FF2B5EF4-FFF2-40B4-BE49-F238E27FC236}">
                <a16:creationId xmlns:a16="http://schemas.microsoft.com/office/drawing/2014/main" id="{B4E34971-D0AC-45A8-9D1C-CC5F882F67B2}"/>
              </a:ext>
            </a:extLst>
          </p:cNvPr>
          <p:cNvSpPr txBox="1"/>
          <p:nvPr/>
        </p:nvSpPr>
        <p:spPr>
          <a:xfrm>
            <a:off x="3915052" y="3192376"/>
            <a:ext cx="42634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LSTM-PH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 the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can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influence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the gate dynamics</a:t>
            </a:r>
            <a:endParaRPr sz="1600" b="0" i="0" u="none" strike="noStrike" cap="none" dirty="0">
              <a:solidFill>
                <a:srgbClr val="00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85B1F024-6891-4283-B539-41D14F4A041D}"/>
              </a:ext>
            </a:extLst>
          </p:cNvPr>
          <p:cNvGrpSpPr/>
          <p:nvPr/>
        </p:nvGrpSpPr>
        <p:grpSpPr>
          <a:xfrm>
            <a:off x="1611996" y="1027721"/>
            <a:ext cx="1451640" cy="1901949"/>
            <a:chOff x="1655954" y="1160887"/>
            <a:chExt cx="1451640" cy="1901949"/>
          </a:xfrm>
        </p:grpSpPr>
        <p:cxnSp>
          <p:nvCxnSpPr>
            <p:cNvPr id="18" name="Google Shape;613;p23">
              <a:extLst>
                <a:ext uri="{FF2B5EF4-FFF2-40B4-BE49-F238E27FC236}">
                  <a16:creationId xmlns:a16="http://schemas.microsoft.com/office/drawing/2014/main" id="{5147709D-D1A3-4B13-AD70-36F7CC4BDB25}"/>
                </a:ext>
              </a:extLst>
            </p:cNvPr>
            <p:cNvCxnSpPr/>
            <p:nvPr/>
          </p:nvCxnSpPr>
          <p:spPr>
            <a:xfrm rot="10800000">
              <a:off x="2320086" y="1160887"/>
              <a:ext cx="0" cy="540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9" name="Google Shape;614;p23">
              <a:extLst>
                <a:ext uri="{FF2B5EF4-FFF2-40B4-BE49-F238E27FC236}">
                  <a16:creationId xmlns:a16="http://schemas.microsoft.com/office/drawing/2014/main" id="{B74DAA0F-7CE1-4242-8450-8D194CF0598C}"/>
                </a:ext>
              </a:extLst>
            </p:cNvPr>
            <p:cNvCxnSpPr>
              <a:cxnSpLocks/>
              <a:stCxn id="23" idx="0"/>
              <a:endCxn id="24" idx="3"/>
            </p:cNvCxnSpPr>
            <p:nvPr/>
          </p:nvCxnSpPr>
          <p:spPr>
            <a:xfrm flipV="1">
              <a:off x="1799954" y="2322588"/>
              <a:ext cx="265574" cy="542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0" name="Google Shape;615;p23">
              <a:extLst>
                <a:ext uri="{FF2B5EF4-FFF2-40B4-BE49-F238E27FC236}">
                  <a16:creationId xmlns:a16="http://schemas.microsoft.com/office/drawing/2014/main" id="{08F90B6D-18EB-41DB-977E-BDA7FDCA0F27}"/>
                </a:ext>
              </a:extLst>
            </p:cNvPr>
            <p:cNvCxnSpPr>
              <a:cxnSpLocks/>
              <a:stCxn id="22" idx="0"/>
              <a:endCxn id="24" idx="5"/>
            </p:cNvCxnSpPr>
            <p:nvPr/>
          </p:nvCxnSpPr>
          <p:spPr>
            <a:xfrm flipH="1" flipV="1">
              <a:off x="2574644" y="2322588"/>
              <a:ext cx="280950" cy="488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21" name="Google Shape;617;p23">
              <a:extLst>
                <a:ext uri="{FF2B5EF4-FFF2-40B4-BE49-F238E27FC236}">
                  <a16:creationId xmlns:a16="http://schemas.microsoft.com/office/drawing/2014/main" id="{6E865FF8-8F5A-4AEA-ACBA-466554C7AA4B}"/>
                </a:ext>
              </a:extLst>
            </p:cNvPr>
            <p:cNvGrpSpPr/>
            <p:nvPr/>
          </p:nvGrpSpPr>
          <p:grpSpPr>
            <a:xfrm>
              <a:off x="1960086" y="1708030"/>
              <a:ext cx="720000" cy="720000"/>
              <a:chOff x="1874282" y="1321994"/>
              <a:chExt cx="720000" cy="720000"/>
            </a:xfrm>
          </p:grpSpPr>
          <p:sp>
            <p:nvSpPr>
              <p:cNvPr id="24" name="Google Shape;618;p23">
                <a:extLst>
                  <a:ext uri="{FF2B5EF4-FFF2-40B4-BE49-F238E27FC236}">
                    <a16:creationId xmlns:a16="http://schemas.microsoft.com/office/drawing/2014/main" id="{EECE1CA9-1B6C-45C9-BDAF-8C362BC066BA}"/>
                  </a:ext>
                </a:extLst>
              </p:cNvPr>
              <p:cNvSpPr/>
              <p:nvPr/>
            </p:nvSpPr>
            <p:spPr>
              <a:xfrm>
                <a:off x="1874282" y="1321994"/>
                <a:ext cx="720000" cy="7200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5" name="Google Shape;619;p23">
                <a:extLst>
                  <a:ext uri="{FF2B5EF4-FFF2-40B4-BE49-F238E27FC236}">
                    <a16:creationId xmlns:a16="http://schemas.microsoft.com/office/drawing/2014/main" id="{8E6BCD2A-1A40-4B6A-8F1A-194B0A54D8F9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098903" y="1573691"/>
                <a:ext cx="270759" cy="2166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Google Shape;616;p23">
              <a:extLst>
                <a:ext uri="{FF2B5EF4-FFF2-40B4-BE49-F238E27FC236}">
                  <a16:creationId xmlns:a16="http://schemas.microsoft.com/office/drawing/2014/main" id="{BD932F48-70BE-4165-8362-D626955A260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03594" y="2810836"/>
              <a:ext cx="504000" cy="2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620;p23">
              <a:extLst>
                <a:ext uri="{FF2B5EF4-FFF2-40B4-BE49-F238E27FC236}">
                  <a16:creationId xmlns:a16="http://schemas.microsoft.com/office/drawing/2014/main" id="{2FB3580D-6F7A-416D-826F-54553F6ACDE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55954" y="2864836"/>
              <a:ext cx="288000" cy="19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oogle Shape;622;p23">
            <a:extLst>
              <a:ext uri="{FF2B5EF4-FFF2-40B4-BE49-F238E27FC236}">
                <a16:creationId xmlns:a16="http://schemas.microsoft.com/office/drawing/2014/main" id="{0E3F0426-6AF3-47FA-94EC-97BC3E493470}"/>
              </a:ext>
            </a:extLst>
          </p:cNvPr>
          <p:cNvGrpSpPr/>
          <p:nvPr/>
        </p:nvGrpSpPr>
        <p:grpSpPr>
          <a:xfrm>
            <a:off x="5172560" y="1027721"/>
            <a:ext cx="2100722" cy="2056921"/>
            <a:chOff x="3548331" y="3359618"/>
            <a:chExt cx="2100722" cy="2056921"/>
          </a:xfrm>
        </p:grpSpPr>
        <p:cxnSp>
          <p:nvCxnSpPr>
            <p:cNvPr id="27" name="Google Shape;623;p23">
              <a:extLst>
                <a:ext uri="{FF2B5EF4-FFF2-40B4-BE49-F238E27FC236}">
                  <a16:creationId xmlns:a16="http://schemas.microsoft.com/office/drawing/2014/main" id="{6469D749-1346-406E-B4FC-5B6D8F77F7CF}"/>
                </a:ext>
              </a:extLst>
            </p:cNvPr>
            <p:cNvCxnSpPr>
              <a:cxnSpLocks/>
              <a:endCxn id="38" idx="3"/>
            </p:cNvCxnSpPr>
            <p:nvPr/>
          </p:nvCxnSpPr>
          <p:spPr>
            <a:xfrm flipV="1">
              <a:off x="3702059" y="4521319"/>
              <a:ext cx="368837" cy="5027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8" name="Google Shape;624;p23">
              <a:extLst>
                <a:ext uri="{FF2B5EF4-FFF2-40B4-BE49-F238E27FC236}">
                  <a16:creationId xmlns:a16="http://schemas.microsoft.com/office/drawing/2014/main" id="{FFAE5382-0B3F-40CD-A2C0-42B4EDEA5ED8}"/>
                </a:ext>
              </a:extLst>
            </p:cNvPr>
            <p:cNvCxnSpPr>
              <a:cxnSpLocks/>
              <a:endCxn id="38" idx="5"/>
            </p:cNvCxnSpPr>
            <p:nvPr/>
          </p:nvCxnSpPr>
          <p:spPr>
            <a:xfrm flipH="1" flipV="1">
              <a:off x="4580012" y="4521319"/>
              <a:ext cx="471818" cy="48321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9" name="Google Shape;625;p23">
              <a:extLst>
                <a:ext uri="{FF2B5EF4-FFF2-40B4-BE49-F238E27FC236}">
                  <a16:creationId xmlns:a16="http://schemas.microsoft.com/office/drawing/2014/main" id="{9E762551-570A-4BE4-9551-9E61A61E9582}"/>
                </a:ext>
              </a:extLst>
            </p:cNvPr>
            <p:cNvSpPr txBox="1"/>
            <p:nvPr/>
          </p:nvSpPr>
          <p:spPr>
            <a:xfrm>
              <a:off x="4854653" y="4234186"/>
              <a:ext cx="794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1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exposed</a:t>
              </a:r>
              <a:endParaRPr sz="14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30" name="Google Shape;626;p23">
              <a:extLst>
                <a:ext uri="{FF2B5EF4-FFF2-40B4-BE49-F238E27FC236}">
                  <a16:creationId xmlns:a16="http://schemas.microsoft.com/office/drawing/2014/main" id="{4A8C4A34-C10D-4CF8-B5FF-5AC65852CF63}"/>
                </a:ext>
              </a:extLst>
            </p:cNvPr>
            <p:cNvCxnSpPr/>
            <p:nvPr/>
          </p:nvCxnSpPr>
          <p:spPr>
            <a:xfrm>
              <a:off x="4708069" y="4445511"/>
              <a:ext cx="468600" cy="4398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triangle" w="med" len="med"/>
              <a:tailEnd type="triangle" w="med" len="med"/>
            </a:ln>
          </p:spPr>
        </p:cxnSp>
        <p:pic>
          <p:nvPicPr>
            <p:cNvPr id="31" name="Google Shape;627;p23">
              <a:extLst>
                <a:ext uri="{FF2B5EF4-FFF2-40B4-BE49-F238E27FC236}">
                  <a16:creationId xmlns:a16="http://schemas.microsoft.com/office/drawing/2014/main" id="{018DD60E-95C0-4662-9DC0-0135DD974B1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33628" y="5033795"/>
              <a:ext cx="495000" cy="1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628;p23">
              <a:extLst>
                <a:ext uri="{FF2B5EF4-FFF2-40B4-BE49-F238E27FC236}">
                  <a16:creationId xmlns:a16="http://schemas.microsoft.com/office/drawing/2014/main" id="{4D4F0EFD-A326-4103-B32F-761D16B291E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44766" y="5164539"/>
              <a:ext cx="504000" cy="2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629;p23">
              <a:extLst>
                <a:ext uri="{FF2B5EF4-FFF2-40B4-BE49-F238E27FC236}">
                  <a16:creationId xmlns:a16="http://schemas.microsoft.com/office/drawing/2014/main" id="{85686C9D-C603-4174-ACE4-9579E5C5918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48331" y="5033795"/>
              <a:ext cx="288000" cy="19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" name="Google Shape;630;p23">
              <a:extLst>
                <a:ext uri="{FF2B5EF4-FFF2-40B4-BE49-F238E27FC236}">
                  <a16:creationId xmlns:a16="http://schemas.microsoft.com/office/drawing/2014/main" id="{B254D2A6-1528-4329-80C0-5AF09DC60C47}"/>
                </a:ext>
              </a:extLst>
            </p:cNvPr>
            <p:cNvGrpSpPr/>
            <p:nvPr/>
          </p:nvGrpSpPr>
          <p:grpSpPr>
            <a:xfrm>
              <a:off x="3965454" y="3359618"/>
              <a:ext cx="720000" cy="1811277"/>
              <a:chOff x="3965454" y="3359618"/>
              <a:chExt cx="720000" cy="1811277"/>
            </a:xfrm>
          </p:grpSpPr>
          <p:cxnSp>
            <p:nvCxnSpPr>
              <p:cNvPr id="35" name="Google Shape;631;p23">
                <a:extLst>
                  <a:ext uri="{FF2B5EF4-FFF2-40B4-BE49-F238E27FC236}">
                    <a16:creationId xmlns:a16="http://schemas.microsoft.com/office/drawing/2014/main" id="{D324B137-66F1-4134-801B-55706D8F5AB0}"/>
                  </a:ext>
                </a:extLst>
              </p:cNvPr>
              <p:cNvCxnSpPr>
                <a:cxnSpLocks/>
                <a:endCxn id="38" idx="4"/>
              </p:cNvCxnSpPr>
              <p:nvPr/>
            </p:nvCxnSpPr>
            <p:spPr>
              <a:xfrm flipV="1">
                <a:off x="4325454" y="4626761"/>
                <a:ext cx="0" cy="544134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6" name="Google Shape;632;p23">
                <a:extLst>
                  <a:ext uri="{FF2B5EF4-FFF2-40B4-BE49-F238E27FC236}">
                    <a16:creationId xmlns:a16="http://schemas.microsoft.com/office/drawing/2014/main" id="{FEC17EE5-3DA2-4528-BCBE-3AC8B6078B11}"/>
                  </a:ext>
                </a:extLst>
              </p:cNvPr>
              <p:cNvCxnSpPr/>
              <p:nvPr/>
            </p:nvCxnSpPr>
            <p:spPr>
              <a:xfrm rot="10800000">
                <a:off x="4325454" y="3359618"/>
                <a:ext cx="0" cy="540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grpSp>
            <p:nvGrpSpPr>
              <p:cNvPr id="37" name="Google Shape;633;p23">
                <a:extLst>
                  <a:ext uri="{FF2B5EF4-FFF2-40B4-BE49-F238E27FC236}">
                    <a16:creationId xmlns:a16="http://schemas.microsoft.com/office/drawing/2014/main" id="{F4B34FB3-6F4A-48C3-BE69-CDC2857EE0EC}"/>
                  </a:ext>
                </a:extLst>
              </p:cNvPr>
              <p:cNvGrpSpPr/>
              <p:nvPr/>
            </p:nvGrpSpPr>
            <p:grpSpPr>
              <a:xfrm>
                <a:off x="3965454" y="3906761"/>
                <a:ext cx="720000" cy="720000"/>
                <a:chOff x="1874282" y="1321994"/>
                <a:chExt cx="720000" cy="720000"/>
              </a:xfrm>
            </p:grpSpPr>
            <p:sp>
              <p:nvSpPr>
                <p:cNvPr id="38" name="Google Shape;634;p23">
                  <a:extLst>
                    <a:ext uri="{FF2B5EF4-FFF2-40B4-BE49-F238E27FC236}">
                      <a16:creationId xmlns:a16="http://schemas.microsoft.com/office/drawing/2014/main" id="{9A976686-C42C-4520-956F-826166512619}"/>
                    </a:ext>
                  </a:extLst>
                </p:cNvPr>
                <p:cNvSpPr/>
                <p:nvPr/>
              </p:nvSpPr>
              <p:spPr>
                <a:xfrm>
                  <a:off x="1874282" y="1321994"/>
                  <a:ext cx="720000" cy="720000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9" name="Google Shape;635;p23">
                  <a:extLst>
                    <a:ext uri="{FF2B5EF4-FFF2-40B4-BE49-F238E27FC236}">
                      <a16:creationId xmlns:a16="http://schemas.microsoft.com/office/drawing/2014/main" id="{282F69E1-3F6A-4E29-B7F5-EE1BF2B0A8E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2098903" y="1573691"/>
                  <a:ext cx="270759" cy="2166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9589E27-AD37-449C-B6E7-A05D3A786D35}"/>
              </a:ext>
            </a:extLst>
          </p:cNvPr>
          <p:cNvSpPr txBox="1"/>
          <p:nvPr/>
        </p:nvSpPr>
        <p:spPr>
          <a:xfrm>
            <a:off x="1178108" y="3170436"/>
            <a:ext cx="2319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LSTM</a:t>
            </a:r>
            <a:r>
              <a:rPr lang="it-IT" sz="160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: </a:t>
            </a:r>
            <a:r>
              <a:rPr lang="it-IT" sz="1600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classic</a:t>
            </a:r>
            <a:r>
              <a:rPr lang="it-IT" sz="1600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 gates</a:t>
            </a:r>
            <a:endParaRPr lang="it-IT" sz="16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610FE8D-871D-4D64-892A-6214966C5A97}"/>
              </a:ext>
            </a:extLst>
          </p:cNvPr>
          <p:cNvSpPr txBox="1"/>
          <p:nvPr/>
        </p:nvSpPr>
        <p:spPr>
          <a:xfrm>
            <a:off x="5949683" y="3465755"/>
            <a:ext cx="3086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(Gers and </a:t>
            </a:r>
            <a:r>
              <a:rPr lang="it-IT" sz="1600" b="0" i="0" u="none" strike="noStrike" cap="none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Schmidhuber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, 2000</a:t>
            </a:r>
            <a:r>
              <a:rPr lang="it-IT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)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0B856B61-249E-49B8-AA20-42A14D189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07" y="3975711"/>
            <a:ext cx="8433786" cy="1772525"/>
          </a:xfrm>
          <a:prstGeom prst="rect">
            <a:avLst/>
          </a:prstGeom>
        </p:spPr>
      </p:pic>
      <p:sp>
        <p:nvSpPr>
          <p:cNvPr id="40" name="Segnaposto data 5">
            <a:extLst>
              <a:ext uri="{FF2B5EF4-FFF2-40B4-BE49-F238E27FC236}">
                <a16:creationId xmlns:a16="http://schemas.microsoft.com/office/drawing/2014/main" id="{3B9461B3-A426-40F1-8220-45B1F172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1" y="6306349"/>
            <a:ext cx="932895" cy="365125"/>
          </a:xfrm>
        </p:spPr>
        <p:txBody>
          <a:bodyPr/>
          <a:lstStyle/>
          <a:p>
            <a:r>
              <a:rPr lang="it-IT" dirty="0"/>
              <a:t>25/03/2022</a:t>
            </a:r>
          </a:p>
        </p:txBody>
      </p:sp>
      <p:sp>
        <p:nvSpPr>
          <p:cNvPr id="41" name="Segnaposto piè di pagina 6">
            <a:extLst>
              <a:ext uri="{FF2B5EF4-FFF2-40B4-BE49-F238E27FC236}">
                <a16:creationId xmlns:a16="http://schemas.microsoft.com/office/drawing/2014/main" id="{75AF8840-4FC5-449B-B122-ABE09896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826" y="6306349"/>
            <a:ext cx="5175215" cy="365125"/>
          </a:xfrm>
        </p:spPr>
        <p:txBody>
          <a:bodyPr/>
          <a:lstStyle/>
          <a:p>
            <a:r>
              <a:rPr lang="it-IT" dirty="0" err="1"/>
              <a:t>Perception</a:t>
            </a:r>
            <a:r>
              <a:rPr lang="it-IT" dirty="0"/>
              <a:t>, </a:t>
            </a:r>
            <a:r>
              <a:rPr lang="it-IT" dirty="0" err="1"/>
              <a:t>Reasoning</a:t>
            </a:r>
            <a:r>
              <a:rPr lang="it-IT" dirty="0"/>
              <a:t>, Action: the New </a:t>
            </a:r>
            <a:r>
              <a:rPr lang="it-IT" dirty="0" err="1"/>
              <a:t>Frontier</a:t>
            </a:r>
            <a:r>
              <a:rPr lang="it-IT" dirty="0"/>
              <a:t> of Embodied AI</a:t>
            </a:r>
          </a:p>
        </p:txBody>
      </p:sp>
    </p:spTree>
    <p:extLst>
      <p:ext uri="{BB962C8B-B14F-4D97-AF65-F5344CB8AC3E}">
        <p14:creationId xmlns:p14="http://schemas.microsoft.com/office/powerpoint/2010/main" val="2444024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2340</TotalTime>
  <Words>3657</Words>
  <Application>Microsoft Office PowerPoint</Application>
  <PresentationFormat>Presentazione su schermo (4:3)</PresentationFormat>
  <Paragraphs>506</Paragraphs>
  <Slides>54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Helvetica Neue</vt:lpstr>
      <vt:lpstr>Helvetica Neue Light</vt:lpstr>
      <vt:lpstr>Helvetica Neue LT Std 55 Roman</vt:lpstr>
      <vt:lpstr>Helvetica Neue Medium</vt:lpstr>
      <vt:lpstr>Times New Roman</vt:lpstr>
      <vt:lpstr>Tema di Office</vt:lpstr>
      <vt:lpstr>Perception, Reasoning, Action: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MORE-service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Luca Gasparini</dc:creator>
  <cp:lastModifiedBy>FEDERICO LANDI</cp:lastModifiedBy>
  <cp:revision>79</cp:revision>
  <dcterms:created xsi:type="dcterms:W3CDTF">2015-06-30T14:46:04Z</dcterms:created>
  <dcterms:modified xsi:type="dcterms:W3CDTF">2022-03-23T13:03:34Z</dcterms:modified>
</cp:coreProperties>
</file>